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12.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58" r:id="rId3"/>
    <p:sldId id="257" r:id="rId4"/>
    <p:sldId id="267" r:id="rId5"/>
    <p:sldId id="259" r:id="rId6"/>
    <p:sldId id="260" r:id="rId7"/>
    <p:sldId id="261" r:id="rId8"/>
    <p:sldId id="266" r:id="rId9"/>
    <p:sldId id="264" r:id="rId10"/>
    <p:sldId id="263" r:id="rId11"/>
    <p:sldId id="265" r:id="rId12"/>
    <p:sldId id="268" r:id="rId13"/>
    <p:sldId id="269" r:id="rId14"/>
    <p:sldId id="270" r:id="rId15"/>
    <p:sldId id="272"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8169" autoAdjust="0"/>
  </p:normalViewPr>
  <p:slideViewPr>
    <p:cSldViewPr>
      <p:cViewPr varScale="1">
        <p:scale>
          <a:sx n="58" d="100"/>
          <a:sy n="58" d="100"/>
        </p:scale>
        <p:origin x="-70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8B549C4-2B2D-43D5-AD53-39C54F4E1234}" type="doc">
      <dgm:prSet loTypeId="urn:microsoft.com/office/officeart/2005/8/layout/hProcess9" loCatId="process" qsTypeId="urn:microsoft.com/office/officeart/2005/8/quickstyle/3d6" qsCatId="3D" csTypeId="urn:microsoft.com/office/officeart/2005/8/colors/colorful5" csCatId="colorful" phldr="1"/>
      <dgm:spPr/>
    </dgm:pt>
    <dgm:pt modelId="{D5A62B2A-C246-4C21-8F06-10749EF21709}">
      <dgm:prSet phldrT="[Text]"/>
      <dgm:spPr/>
      <dgm:t>
        <a:bodyPr/>
        <a:lstStyle/>
        <a:p>
          <a:r>
            <a:rPr lang="en-US" dirty="0" smtClean="0"/>
            <a:t>RBT</a:t>
          </a:r>
          <a:endParaRPr lang="en-US" dirty="0"/>
        </a:p>
      </dgm:t>
    </dgm:pt>
    <dgm:pt modelId="{9882ABE6-0C08-405D-80C6-407FF0017C5C}" type="parTrans" cxnId="{E05A6C90-3200-4C78-9AB8-3B0EB2D96C66}">
      <dgm:prSet/>
      <dgm:spPr/>
      <dgm:t>
        <a:bodyPr/>
        <a:lstStyle/>
        <a:p>
          <a:endParaRPr lang="en-US"/>
        </a:p>
      </dgm:t>
    </dgm:pt>
    <dgm:pt modelId="{4A3301BA-1057-481D-9B41-45C02AFD6FEF}" type="sibTrans" cxnId="{E05A6C90-3200-4C78-9AB8-3B0EB2D96C66}">
      <dgm:prSet/>
      <dgm:spPr/>
      <dgm:t>
        <a:bodyPr/>
        <a:lstStyle/>
        <a:p>
          <a:endParaRPr lang="en-US"/>
        </a:p>
      </dgm:t>
    </dgm:pt>
    <dgm:pt modelId="{96E6605F-FE64-4D87-B972-EDAEB8335255}">
      <dgm:prSet phldrT="[Text]"/>
      <dgm:spPr/>
      <dgm:t>
        <a:bodyPr/>
        <a:lstStyle/>
        <a:p>
          <a:r>
            <a:rPr lang="en-US" dirty="0" smtClean="0"/>
            <a:t>Research</a:t>
          </a:r>
          <a:endParaRPr lang="en-US" dirty="0"/>
        </a:p>
      </dgm:t>
    </dgm:pt>
    <dgm:pt modelId="{578F347D-CDFA-43C8-BD54-F6A10820FE6B}" type="parTrans" cxnId="{DC9632D7-023C-4C9A-817B-EF3FD5AFF075}">
      <dgm:prSet/>
      <dgm:spPr/>
      <dgm:t>
        <a:bodyPr/>
        <a:lstStyle/>
        <a:p>
          <a:endParaRPr lang="en-US"/>
        </a:p>
      </dgm:t>
    </dgm:pt>
    <dgm:pt modelId="{B9121FF2-9D9C-46EF-8F0F-5C7393F6B988}" type="sibTrans" cxnId="{DC9632D7-023C-4C9A-817B-EF3FD5AFF075}">
      <dgm:prSet/>
      <dgm:spPr/>
      <dgm:t>
        <a:bodyPr/>
        <a:lstStyle/>
        <a:p>
          <a:endParaRPr lang="en-US"/>
        </a:p>
      </dgm:t>
    </dgm:pt>
    <dgm:pt modelId="{72E7D35F-880F-406F-8C3B-1A7299FFBD0A}">
      <dgm:prSet phldrT="[Text]"/>
      <dgm:spPr/>
      <dgm:t>
        <a:bodyPr/>
        <a:lstStyle/>
        <a:p>
          <a:r>
            <a:rPr lang="en-US" dirty="0" smtClean="0"/>
            <a:t>Standards</a:t>
          </a:r>
          <a:endParaRPr lang="en-US" dirty="0"/>
        </a:p>
      </dgm:t>
    </dgm:pt>
    <dgm:pt modelId="{B5960F6D-AD4B-4B44-B965-87FF21F4391A}" type="parTrans" cxnId="{14359C18-36AA-4DA9-A36A-C302F3534D59}">
      <dgm:prSet/>
      <dgm:spPr/>
      <dgm:t>
        <a:bodyPr/>
        <a:lstStyle/>
        <a:p>
          <a:endParaRPr lang="en-US"/>
        </a:p>
      </dgm:t>
    </dgm:pt>
    <dgm:pt modelId="{6867BAC7-ACBA-4EC3-982A-CA06EFE98F6C}" type="sibTrans" cxnId="{14359C18-36AA-4DA9-A36A-C302F3534D59}">
      <dgm:prSet/>
      <dgm:spPr/>
      <dgm:t>
        <a:bodyPr/>
        <a:lstStyle/>
        <a:p>
          <a:endParaRPr lang="en-US"/>
        </a:p>
      </dgm:t>
    </dgm:pt>
    <dgm:pt modelId="{E7266C55-0567-40D1-9310-80D19776F100}">
      <dgm:prSet phldrT="[Text]"/>
      <dgm:spPr/>
      <dgm:t>
        <a:bodyPr/>
        <a:lstStyle/>
        <a:p>
          <a:r>
            <a:rPr lang="en-US" dirty="0" smtClean="0"/>
            <a:t>ES Criteria</a:t>
          </a:r>
          <a:endParaRPr lang="en-US" dirty="0"/>
        </a:p>
      </dgm:t>
    </dgm:pt>
    <dgm:pt modelId="{4AC1E58A-45CC-471A-B1C8-FAB3CC812EE5}" type="parTrans" cxnId="{A2697FF2-C51F-4605-ABC3-8A21878DD342}">
      <dgm:prSet/>
      <dgm:spPr/>
      <dgm:t>
        <a:bodyPr/>
        <a:lstStyle/>
        <a:p>
          <a:endParaRPr lang="en-US"/>
        </a:p>
      </dgm:t>
    </dgm:pt>
    <dgm:pt modelId="{C6689CA0-D13B-47BF-9182-1DC61DA99D68}" type="sibTrans" cxnId="{A2697FF2-C51F-4605-ABC3-8A21878DD342}">
      <dgm:prSet/>
      <dgm:spPr/>
      <dgm:t>
        <a:bodyPr/>
        <a:lstStyle/>
        <a:p>
          <a:endParaRPr lang="en-US"/>
        </a:p>
      </dgm:t>
    </dgm:pt>
    <dgm:pt modelId="{2BDB94A8-EED3-4E70-B6B8-21E61F9DB8D1}">
      <dgm:prSet phldrT="[Text]"/>
      <dgm:spPr/>
      <dgm:t>
        <a:bodyPr/>
        <a:lstStyle/>
        <a:p>
          <a:r>
            <a:rPr lang="en-US" dirty="0" smtClean="0"/>
            <a:t>21</a:t>
          </a:r>
          <a:r>
            <a:rPr lang="en-US" baseline="30000" dirty="0" smtClean="0"/>
            <a:t>st</a:t>
          </a:r>
          <a:r>
            <a:rPr lang="en-US" dirty="0" smtClean="0"/>
            <a:t> c Framework</a:t>
          </a:r>
          <a:endParaRPr lang="en-US" dirty="0"/>
        </a:p>
      </dgm:t>
    </dgm:pt>
    <dgm:pt modelId="{C027C4F6-2A50-4C11-BC8B-466460C92D12}" type="parTrans" cxnId="{01B9F1FF-EC0B-4801-A7D7-2531CB4EF4C4}">
      <dgm:prSet/>
      <dgm:spPr/>
      <dgm:t>
        <a:bodyPr/>
        <a:lstStyle/>
        <a:p>
          <a:endParaRPr lang="en-US"/>
        </a:p>
      </dgm:t>
    </dgm:pt>
    <dgm:pt modelId="{8F01BBC2-84D6-4A28-807D-D4292B106770}" type="sibTrans" cxnId="{01B9F1FF-EC0B-4801-A7D7-2531CB4EF4C4}">
      <dgm:prSet/>
      <dgm:spPr/>
      <dgm:t>
        <a:bodyPr/>
        <a:lstStyle/>
        <a:p>
          <a:endParaRPr lang="en-US"/>
        </a:p>
      </dgm:t>
    </dgm:pt>
    <dgm:pt modelId="{CF85E1FA-17E6-465C-88D0-DA4F3F1EF5B6}" type="pres">
      <dgm:prSet presAssocID="{18B549C4-2B2D-43D5-AD53-39C54F4E1234}" presName="CompostProcess" presStyleCnt="0">
        <dgm:presLayoutVars>
          <dgm:dir/>
          <dgm:resizeHandles val="exact"/>
        </dgm:presLayoutVars>
      </dgm:prSet>
      <dgm:spPr/>
    </dgm:pt>
    <dgm:pt modelId="{5BF9EADD-CFB9-4B32-834C-655D2AC16F1D}" type="pres">
      <dgm:prSet presAssocID="{18B549C4-2B2D-43D5-AD53-39C54F4E1234}" presName="arrow" presStyleLbl="bgShp" presStyleIdx="0" presStyleCnt="1" custLinFactNeighborX="3159" custLinFactNeighborY="-8929"/>
      <dgm:spPr>
        <a:solidFill>
          <a:schemeClr val="accent6">
            <a:lumMod val="60000"/>
            <a:lumOff val="40000"/>
          </a:schemeClr>
        </a:solidFill>
      </dgm:spPr>
    </dgm:pt>
    <dgm:pt modelId="{DA7CEF8E-22F2-4942-806B-74ABB75C2DAF}" type="pres">
      <dgm:prSet presAssocID="{18B549C4-2B2D-43D5-AD53-39C54F4E1234}" presName="linearProcess" presStyleCnt="0"/>
      <dgm:spPr/>
    </dgm:pt>
    <dgm:pt modelId="{D03881D2-2503-4A80-A9E9-BEF52697B42A}" type="pres">
      <dgm:prSet presAssocID="{D5A62B2A-C246-4C21-8F06-10749EF21709}" presName="textNode" presStyleLbl="node1" presStyleIdx="0" presStyleCnt="5">
        <dgm:presLayoutVars>
          <dgm:bulletEnabled val="1"/>
        </dgm:presLayoutVars>
      </dgm:prSet>
      <dgm:spPr/>
      <dgm:t>
        <a:bodyPr/>
        <a:lstStyle/>
        <a:p>
          <a:endParaRPr lang="en-US"/>
        </a:p>
      </dgm:t>
    </dgm:pt>
    <dgm:pt modelId="{BB504807-ED6C-4DAF-8630-E52A5A503303}" type="pres">
      <dgm:prSet presAssocID="{4A3301BA-1057-481D-9B41-45C02AFD6FEF}" presName="sibTrans" presStyleCnt="0"/>
      <dgm:spPr/>
    </dgm:pt>
    <dgm:pt modelId="{F6C85AB5-CDE4-4140-81AA-6F20F5250F69}" type="pres">
      <dgm:prSet presAssocID="{2BDB94A8-EED3-4E70-B6B8-21E61F9DB8D1}" presName="textNode" presStyleLbl="node1" presStyleIdx="1" presStyleCnt="5">
        <dgm:presLayoutVars>
          <dgm:bulletEnabled val="1"/>
        </dgm:presLayoutVars>
      </dgm:prSet>
      <dgm:spPr/>
      <dgm:t>
        <a:bodyPr/>
        <a:lstStyle/>
        <a:p>
          <a:endParaRPr lang="en-US"/>
        </a:p>
      </dgm:t>
    </dgm:pt>
    <dgm:pt modelId="{B09A87ED-45CD-484E-B07A-9DEDFD80B7CB}" type="pres">
      <dgm:prSet presAssocID="{8F01BBC2-84D6-4A28-807D-D4292B106770}" presName="sibTrans" presStyleCnt="0"/>
      <dgm:spPr/>
    </dgm:pt>
    <dgm:pt modelId="{C239A074-6ADD-424C-B187-1977EE59BF88}" type="pres">
      <dgm:prSet presAssocID="{96E6605F-FE64-4D87-B972-EDAEB8335255}" presName="textNode" presStyleLbl="node1" presStyleIdx="2" presStyleCnt="5">
        <dgm:presLayoutVars>
          <dgm:bulletEnabled val="1"/>
        </dgm:presLayoutVars>
      </dgm:prSet>
      <dgm:spPr/>
      <dgm:t>
        <a:bodyPr/>
        <a:lstStyle/>
        <a:p>
          <a:endParaRPr lang="en-US"/>
        </a:p>
      </dgm:t>
    </dgm:pt>
    <dgm:pt modelId="{6EE8B00C-B43F-46C0-8B2C-9959AB3322B6}" type="pres">
      <dgm:prSet presAssocID="{B9121FF2-9D9C-46EF-8F0F-5C7393F6B988}" presName="sibTrans" presStyleCnt="0"/>
      <dgm:spPr/>
    </dgm:pt>
    <dgm:pt modelId="{DD520C56-AEEC-4EFD-80FA-E10309AB727A}" type="pres">
      <dgm:prSet presAssocID="{72E7D35F-880F-406F-8C3B-1A7299FFBD0A}" presName="textNode" presStyleLbl="node1" presStyleIdx="3" presStyleCnt="5">
        <dgm:presLayoutVars>
          <dgm:bulletEnabled val="1"/>
        </dgm:presLayoutVars>
      </dgm:prSet>
      <dgm:spPr/>
      <dgm:t>
        <a:bodyPr/>
        <a:lstStyle/>
        <a:p>
          <a:endParaRPr lang="en-US"/>
        </a:p>
      </dgm:t>
    </dgm:pt>
    <dgm:pt modelId="{A2E9D49F-6AE6-4E43-9DAB-7418CE918D82}" type="pres">
      <dgm:prSet presAssocID="{6867BAC7-ACBA-4EC3-982A-CA06EFE98F6C}" presName="sibTrans" presStyleCnt="0"/>
      <dgm:spPr/>
    </dgm:pt>
    <dgm:pt modelId="{4C9FFEFF-AD1C-4F91-8DF0-11EF4C609DE4}" type="pres">
      <dgm:prSet presAssocID="{E7266C55-0567-40D1-9310-80D19776F100}" presName="textNode" presStyleLbl="node1" presStyleIdx="4" presStyleCnt="5">
        <dgm:presLayoutVars>
          <dgm:bulletEnabled val="1"/>
        </dgm:presLayoutVars>
      </dgm:prSet>
      <dgm:spPr/>
      <dgm:t>
        <a:bodyPr/>
        <a:lstStyle/>
        <a:p>
          <a:endParaRPr lang="en-US"/>
        </a:p>
      </dgm:t>
    </dgm:pt>
  </dgm:ptLst>
  <dgm:cxnLst>
    <dgm:cxn modelId="{01B9F1FF-EC0B-4801-A7D7-2531CB4EF4C4}" srcId="{18B549C4-2B2D-43D5-AD53-39C54F4E1234}" destId="{2BDB94A8-EED3-4E70-B6B8-21E61F9DB8D1}" srcOrd="1" destOrd="0" parTransId="{C027C4F6-2A50-4C11-BC8B-466460C92D12}" sibTransId="{8F01BBC2-84D6-4A28-807D-D4292B106770}"/>
    <dgm:cxn modelId="{88509193-D9F7-4636-AB4A-2DD2BBC78608}" type="presOf" srcId="{2BDB94A8-EED3-4E70-B6B8-21E61F9DB8D1}" destId="{F6C85AB5-CDE4-4140-81AA-6F20F5250F69}" srcOrd="0" destOrd="0" presId="urn:microsoft.com/office/officeart/2005/8/layout/hProcess9"/>
    <dgm:cxn modelId="{489BFE89-5A82-4CD3-B554-FC5C078C6154}" type="presOf" srcId="{E7266C55-0567-40D1-9310-80D19776F100}" destId="{4C9FFEFF-AD1C-4F91-8DF0-11EF4C609DE4}" srcOrd="0" destOrd="0" presId="urn:microsoft.com/office/officeart/2005/8/layout/hProcess9"/>
    <dgm:cxn modelId="{A2697FF2-C51F-4605-ABC3-8A21878DD342}" srcId="{18B549C4-2B2D-43D5-AD53-39C54F4E1234}" destId="{E7266C55-0567-40D1-9310-80D19776F100}" srcOrd="4" destOrd="0" parTransId="{4AC1E58A-45CC-471A-B1C8-FAB3CC812EE5}" sibTransId="{C6689CA0-D13B-47BF-9182-1DC61DA99D68}"/>
    <dgm:cxn modelId="{E05A6C90-3200-4C78-9AB8-3B0EB2D96C66}" srcId="{18B549C4-2B2D-43D5-AD53-39C54F4E1234}" destId="{D5A62B2A-C246-4C21-8F06-10749EF21709}" srcOrd="0" destOrd="0" parTransId="{9882ABE6-0C08-405D-80C6-407FF0017C5C}" sibTransId="{4A3301BA-1057-481D-9B41-45C02AFD6FEF}"/>
    <dgm:cxn modelId="{1DA78F39-B3AB-48FD-B0BB-5463C5E39F65}" type="presOf" srcId="{72E7D35F-880F-406F-8C3B-1A7299FFBD0A}" destId="{DD520C56-AEEC-4EFD-80FA-E10309AB727A}" srcOrd="0" destOrd="0" presId="urn:microsoft.com/office/officeart/2005/8/layout/hProcess9"/>
    <dgm:cxn modelId="{C5EBBA8B-37CB-449E-903C-398D3CE46400}" type="presOf" srcId="{96E6605F-FE64-4D87-B972-EDAEB8335255}" destId="{C239A074-6ADD-424C-B187-1977EE59BF88}" srcOrd="0" destOrd="0" presId="urn:microsoft.com/office/officeart/2005/8/layout/hProcess9"/>
    <dgm:cxn modelId="{14359C18-36AA-4DA9-A36A-C302F3534D59}" srcId="{18B549C4-2B2D-43D5-AD53-39C54F4E1234}" destId="{72E7D35F-880F-406F-8C3B-1A7299FFBD0A}" srcOrd="3" destOrd="0" parTransId="{B5960F6D-AD4B-4B44-B965-87FF21F4391A}" sibTransId="{6867BAC7-ACBA-4EC3-982A-CA06EFE98F6C}"/>
    <dgm:cxn modelId="{DC9632D7-023C-4C9A-817B-EF3FD5AFF075}" srcId="{18B549C4-2B2D-43D5-AD53-39C54F4E1234}" destId="{96E6605F-FE64-4D87-B972-EDAEB8335255}" srcOrd="2" destOrd="0" parTransId="{578F347D-CDFA-43C8-BD54-F6A10820FE6B}" sibTransId="{B9121FF2-9D9C-46EF-8F0F-5C7393F6B988}"/>
    <dgm:cxn modelId="{B25D6929-0AB2-42D2-84A5-5BA7DEE8ECD7}" type="presOf" srcId="{D5A62B2A-C246-4C21-8F06-10749EF21709}" destId="{D03881D2-2503-4A80-A9E9-BEF52697B42A}" srcOrd="0" destOrd="0" presId="urn:microsoft.com/office/officeart/2005/8/layout/hProcess9"/>
    <dgm:cxn modelId="{6CBB4E55-A3C2-4D82-95BE-B362C97D641C}" type="presOf" srcId="{18B549C4-2B2D-43D5-AD53-39C54F4E1234}" destId="{CF85E1FA-17E6-465C-88D0-DA4F3F1EF5B6}" srcOrd="0" destOrd="0" presId="urn:microsoft.com/office/officeart/2005/8/layout/hProcess9"/>
    <dgm:cxn modelId="{A028B9FC-3A48-4FFE-BE0D-89DF1002C6A0}" type="presParOf" srcId="{CF85E1FA-17E6-465C-88D0-DA4F3F1EF5B6}" destId="{5BF9EADD-CFB9-4B32-834C-655D2AC16F1D}" srcOrd="0" destOrd="0" presId="urn:microsoft.com/office/officeart/2005/8/layout/hProcess9"/>
    <dgm:cxn modelId="{DB7955D5-D3AD-4AD7-B191-2AD89ADE734A}" type="presParOf" srcId="{CF85E1FA-17E6-465C-88D0-DA4F3F1EF5B6}" destId="{DA7CEF8E-22F2-4942-806B-74ABB75C2DAF}" srcOrd="1" destOrd="0" presId="urn:microsoft.com/office/officeart/2005/8/layout/hProcess9"/>
    <dgm:cxn modelId="{FB3C7114-67A5-4142-AF48-351E542E051C}" type="presParOf" srcId="{DA7CEF8E-22F2-4942-806B-74ABB75C2DAF}" destId="{D03881D2-2503-4A80-A9E9-BEF52697B42A}" srcOrd="0" destOrd="0" presId="urn:microsoft.com/office/officeart/2005/8/layout/hProcess9"/>
    <dgm:cxn modelId="{62F67B88-04E9-40AB-98DE-13728E754DBF}" type="presParOf" srcId="{DA7CEF8E-22F2-4942-806B-74ABB75C2DAF}" destId="{BB504807-ED6C-4DAF-8630-E52A5A503303}" srcOrd="1" destOrd="0" presId="urn:microsoft.com/office/officeart/2005/8/layout/hProcess9"/>
    <dgm:cxn modelId="{0E2749AC-C70A-4F77-857C-7766CAEC307F}" type="presParOf" srcId="{DA7CEF8E-22F2-4942-806B-74ABB75C2DAF}" destId="{F6C85AB5-CDE4-4140-81AA-6F20F5250F69}" srcOrd="2" destOrd="0" presId="urn:microsoft.com/office/officeart/2005/8/layout/hProcess9"/>
    <dgm:cxn modelId="{7615C1EB-C2A2-4C9C-ADB8-0FF2E168538C}" type="presParOf" srcId="{DA7CEF8E-22F2-4942-806B-74ABB75C2DAF}" destId="{B09A87ED-45CD-484E-B07A-9DEDFD80B7CB}" srcOrd="3" destOrd="0" presId="urn:microsoft.com/office/officeart/2005/8/layout/hProcess9"/>
    <dgm:cxn modelId="{682ADDFA-A90C-4934-A44E-1A085E927C77}" type="presParOf" srcId="{DA7CEF8E-22F2-4942-806B-74ABB75C2DAF}" destId="{C239A074-6ADD-424C-B187-1977EE59BF88}" srcOrd="4" destOrd="0" presId="urn:microsoft.com/office/officeart/2005/8/layout/hProcess9"/>
    <dgm:cxn modelId="{85994D0A-D599-4546-802D-15A0A98C618F}" type="presParOf" srcId="{DA7CEF8E-22F2-4942-806B-74ABB75C2DAF}" destId="{6EE8B00C-B43F-46C0-8B2C-9959AB3322B6}" srcOrd="5" destOrd="0" presId="urn:microsoft.com/office/officeart/2005/8/layout/hProcess9"/>
    <dgm:cxn modelId="{51857FD0-E27D-4061-8C95-A8F283466181}" type="presParOf" srcId="{DA7CEF8E-22F2-4942-806B-74ABB75C2DAF}" destId="{DD520C56-AEEC-4EFD-80FA-E10309AB727A}" srcOrd="6" destOrd="0" presId="urn:microsoft.com/office/officeart/2005/8/layout/hProcess9"/>
    <dgm:cxn modelId="{4D19A837-8261-4F8D-A7EC-4138A56AA353}" type="presParOf" srcId="{DA7CEF8E-22F2-4942-806B-74ABB75C2DAF}" destId="{A2E9D49F-6AE6-4E43-9DAB-7418CE918D82}" srcOrd="7" destOrd="0" presId="urn:microsoft.com/office/officeart/2005/8/layout/hProcess9"/>
    <dgm:cxn modelId="{BF28867A-C21F-491A-96FF-A4CD8E3B6AFD}" type="presParOf" srcId="{DA7CEF8E-22F2-4942-806B-74ABB75C2DAF}" destId="{4C9FFEFF-AD1C-4F91-8DF0-11EF4C609DE4}" srcOrd="8" destOrd="0" presId="urn:microsoft.com/office/officeart/2005/8/layout/hProcess9"/>
  </dgm:cxnLst>
  <dgm:bg>
    <a:effectLst>
      <a:glow rad="228600">
        <a:schemeClr val="accent5">
          <a:satMod val="175000"/>
          <a:alpha val="40000"/>
        </a:schemeClr>
      </a:glow>
    </a:effect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27A3974-E32F-474E-B776-4467FD4C6C5D}" type="doc">
      <dgm:prSet loTypeId="urn:microsoft.com/office/officeart/2005/8/layout/cycle6" loCatId="relationship" qsTypeId="urn:microsoft.com/office/officeart/2005/8/quickstyle/simple1" qsCatId="simple" csTypeId="urn:microsoft.com/office/officeart/2005/8/colors/colorful4" csCatId="colorful" phldr="1"/>
      <dgm:spPr/>
      <dgm:t>
        <a:bodyPr/>
        <a:lstStyle/>
        <a:p>
          <a:endParaRPr lang="en-US"/>
        </a:p>
      </dgm:t>
    </dgm:pt>
    <dgm:pt modelId="{D4902186-3F13-4746-A861-AA94D538C635}">
      <dgm:prSet phldrT="[Text]"/>
      <dgm:spPr>
        <a:solidFill>
          <a:schemeClr val="accent2">
            <a:lumMod val="75000"/>
          </a:schemeClr>
        </a:solidFill>
      </dgm:spPr>
      <dgm:t>
        <a:bodyPr/>
        <a:lstStyle/>
        <a:p>
          <a:r>
            <a:rPr lang="en-US" dirty="0" smtClean="0"/>
            <a:t>DANCE</a:t>
          </a:r>
          <a:endParaRPr lang="en-US" dirty="0"/>
        </a:p>
      </dgm:t>
    </dgm:pt>
    <dgm:pt modelId="{FCB3188A-2C8E-41A5-BD30-9AC84CD7504B}" type="parTrans" cxnId="{281FB93F-E8A3-40D1-B5B0-3AD7BF611271}">
      <dgm:prSet/>
      <dgm:spPr/>
      <dgm:t>
        <a:bodyPr/>
        <a:lstStyle/>
        <a:p>
          <a:endParaRPr lang="en-US"/>
        </a:p>
      </dgm:t>
    </dgm:pt>
    <dgm:pt modelId="{BC0F6C8D-FF9B-48E3-8194-224B07409BB7}" type="sibTrans" cxnId="{281FB93F-E8A3-40D1-B5B0-3AD7BF611271}">
      <dgm:prSet/>
      <dgm:spPr/>
      <dgm:t>
        <a:bodyPr/>
        <a:lstStyle/>
        <a:p>
          <a:endParaRPr lang="en-US"/>
        </a:p>
      </dgm:t>
    </dgm:pt>
    <dgm:pt modelId="{7CE94658-7008-4A0C-BD51-D9AE3AD1707F}">
      <dgm:prSet phldrT="[Text]"/>
      <dgm:spPr>
        <a:solidFill>
          <a:schemeClr val="accent6">
            <a:lumMod val="75000"/>
          </a:schemeClr>
        </a:solidFill>
      </dgm:spPr>
      <dgm:t>
        <a:bodyPr/>
        <a:lstStyle/>
        <a:p>
          <a:r>
            <a:rPr lang="en-US" dirty="0" smtClean="0"/>
            <a:t>MUSIC</a:t>
          </a:r>
          <a:endParaRPr lang="en-US" dirty="0"/>
        </a:p>
      </dgm:t>
    </dgm:pt>
    <dgm:pt modelId="{82A5E190-4430-4724-A16E-3CB32AB57DC8}" type="parTrans" cxnId="{CFED6274-69B8-4A89-BC6A-A874924AA3BF}">
      <dgm:prSet/>
      <dgm:spPr/>
      <dgm:t>
        <a:bodyPr/>
        <a:lstStyle/>
        <a:p>
          <a:endParaRPr lang="en-US"/>
        </a:p>
      </dgm:t>
    </dgm:pt>
    <dgm:pt modelId="{5CD62992-3D51-4633-8741-03EF78F2D89F}" type="sibTrans" cxnId="{CFED6274-69B8-4A89-BC6A-A874924AA3BF}">
      <dgm:prSet/>
      <dgm:spPr/>
      <dgm:t>
        <a:bodyPr/>
        <a:lstStyle/>
        <a:p>
          <a:endParaRPr lang="en-US"/>
        </a:p>
      </dgm:t>
    </dgm:pt>
    <dgm:pt modelId="{2BBF5B4F-0E69-4398-A2F6-A44900307308}">
      <dgm:prSet phldrT="[Text]"/>
      <dgm:spPr>
        <a:solidFill>
          <a:schemeClr val="accent5">
            <a:lumMod val="75000"/>
          </a:schemeClr>
        </a:solidFill>
      </dgm:spPr>
      <dgm:t>
        <a:bodyPr/>
        <a:lstStyle/>
        <a:p>
          <a:r>
            <a:rPr lang="en-US" dirty="0" smtClean="0"/>
            <a:t>THEATRE ARTS</a:t>
          </a:r>
          <a:endParaRPr lang="en-US" dirty="0"/>
        </a:p>
      </dgm:t>
    </dgm:pt>
    <dgm:pt modelId="{2E85B081-2E3B-4B44-A6AD-EB6F50BB0EBC}" type="parTrans" cxnId="{0CB083D5-770C-4E3E-9921-DE404E367830}">
      <dgm:prSet/>
      <dgm:spPr/>
      <dgm:t>
        <a:bodyPr/>
        <a:lstStyle/>
        <a:p>
          <a:endParaRPr lang="en-US"/>
        </a:p>
      </dgm:t>
    </dgm:pt>
    <dgm:pt modelId="{372DDF32-A72A-4882-A07D-DC9F9D38D813}" type="sibTrans" cxnId="{0CB083D5-770C-4E3E-9921-DE404E367830}">
      <dgm:prSet/>
      <dgm:spPr/>
      <dgm:t>
        <a:bodyPr/>
        <a:lstStyle/>
        <a:p>
          <a:endParaRPr lang="en-US"/>
        </a:p>
      </dgm:t>
    </dgm:pt>
    <dgm:pt modelId="{AA1448A0-EC55-4B04-B364-22B1D95EA07B}">
      <dgm:prSet phldrT="[Text]"/>
      <dgm:spPr>
        <a:solidFill>
          <a:schemeClr val="accent1">
            <a:lumMod val="75000"/>
          </a:schemeClr>
        </a:solidFill>
      </dgm:spPr>
      <dgm:t>
        <a:bodyPr/>
        <a:lstStyle/>
        <a:p>
          <a:r>
            <a:rPr lang="en-US" dirty="0" smtClean="0"/>
            <a:t>VISUAL ARTS</a:t>
          </a:r>
          <a:endParaRPr lang="en-US" dirty="0"/>
        </a:p>
      </dgm:t>
    </dgm:pt>
    <dgm:pt modelId="{C5660AA5-784D-40BD-B7E2-31907F42E010}" type="parTrans" cxnId="{2BE13C37-8A37-4DC9-8D8F-FF416E025127}">
      <dgm:prSet/>
      <dgm:spPr/>
      <dgm:t>
        <a:bodyPr/>
        <a:lstStyle/>
        <a:p>
          <a:endParaRPr lang="en-US"/>
        </a:p>
      </dgm:t>
    </dgm:pt>
    <dgm:pt modelId="{4ADF750D-56A0-4E92-A638-26C910E0D79E}" type="sibTrans" cxnId="{2BE13C37-8A37-4DC9-8D8F-FF416E025127}">
      <dgm:prSet/>
      <dgm:spPr/>
      <dgm:t>
        <a:bodyPr/>
        <a:lstStyle/>
        <a:p>
          <a:endParaRPr lang="en-US"/>
        </a:p>
      </dgm:t>
    </dgm:pt>
    <dgm:pt modelId="{97B083C5-E51C-4F7A-B997-DDD63DD81F30}" type="pres">
      <dgm:prSet presAssocID="{F27A3974-E32F-474E-B776-4467FD4C6C5D}" presName="cycle" presStyleCnt="0">
        <dgm:presLayoutVars>
          <dgm:dir/>
          <dgm:resizeHandles val="exact"/>
        </dgm:presLayoutVars>
      </dgm:prSet>
      <dgm:spPr/>
      <dgm:t>
        <a:bodyPr/>
        <a:lstStyle/>
        <a:p>
          <a:endParaRPr lang="en-US"/>
        </a:p>
      </dgm:t>
    </dgm:pt>
    <dgm:pt modelId="{817BA773-8013-4800-9055-8DC39CD2F7AE}" type="pres">
      <dgm:prSet presAssocID="{D4902186-3F13-4746-A861-AA94D538C635}" presName="node" presStyleLbl="node1" presStyleIdx="0" presStyleCnt="4" custRadScaleRad="104137" custRadScaleInc="-4288">
        <dgm:presLayoutVars>
          <dgm:bulletEnabled val="1"/>
        </dgm:presLayoutVars>
      </dgm:prSet>
      <dgm:spPr/>
      <dgm:t>
        <a:bodyPr/>
        <a:lstStyle/>
        <a:p>
          <a:endParaRPr lang="en-US"/>
        </a:p>
      </dgm:t>
    </dgm:pt>
    <dgm:pt modelId="{A0B51ECF-5458-408C-B9BF-2767D6BEC27D}" type="pres">
      <dgm:prSet presAssocID="{D4902186-3F13-4746-A861-AA94D538C635}" presName="spNode" presStyleCnt="0"/>
      <dgm:spPr/>
    </dgm:pt>
    <dgm:pt modelId="{2A2866D9-D95C-41F8-81F2-1E9DD8F98EAD}" type="pres">
      <dgm:prSet presAssocID="{BC0F6C8D-FF9B-48E3-8194-224B07409BB7}" presName="sibTrans" presStyleLbl="sibTrans1D1" presStyleIdx="0" presStyleCnt="4"/>
      <dgm:spPr/>
      <dgm:t>
        <a:bodyPr/>
        <a:lstStyle/>
        <a:p>
          <a:endParaRPr lang="en-US"/>
        </a:p>
      </dgm:t>
    </dgm:pt>
    <dgm:pt modelId="{D56A3D51-9643-4023-8F84-A520BD5C65F8}" type="pres">
      <dgm:prSet presAssocID="{7CE94658-7008-4A0C-BD51-D9AE3AD1707F}" presName="node" presStyleLbl="node1" presStyleIdx="1" presStyleCnt="4">
        <dgm:presLayoutVars>
          <dgm:bulletEnabled val="1"/>
        </dgm:presLayoutVars>
      </dgm:prSet>
      <dgm:spPr/>
      <dgm:t>
        <a:bodyPr/>
        <a:lstStyle/>
        <a:p>
          <a:endParaRPr lang="en-US"/>
        </a:p>
      </dgm:t>
    </dgm:pt>
    <dgm:pt modelId="{A95116AE-5F8E-4255-819A-8528736B7ECC}" type="pres">
      <dgm:prSet presAssocID="{7CE94658-7008-4A0C-BD51-D9AE3AD1707F}" presName="spNode" presStyleCnt="0"/>
      <dgm:spPr/>
    </dgm:pt>
    <dgm:pt modelId="{5EE84FC9-AE50-4CAC-A43D-7585B8250347}" type="pres">
      <dgm:prSet presAssocID="{5CD62992-3D51-4633-8741-03EF78F2D89F}" presName="sibTrans" presStyleLbl="sibTrans1D1" presStyleIdx="1" presStyleCnt="4"/>
      <dgm:spPr/>
      <dgm:t>
        <a:bodyPr/>
        <a:lstStyle/>
        <a:p>
          <a:endParaRPr lang="en-US"/>
        </a:p>
      </dgm:t>
    </dgm:pt>
    <dgm:pt modelId="{0A636696-A094-4AEF-AD18-B6AE7EAC92B4}" type="pres">
      <dgm:prSet presAssocID="{2BBF5B4F-0E69-4398-A2F6-A44900307308}" presName="node" presStyleLbl="node1" presStyleIdx="2" presStyleCnt="4">
        <dgm:presLayoutVars>
          <dgm:bulletEnabled val="1"/>
        </dgm:presLayoutVars>
      </dgm:prSet>
      <dgm:spPr/>
      <dgm:t>
        <a:bodyPr/>
        <a:lstStyle/>
        <a:p>
          <a:endParaRPr lang="en-US"/>
        </a:p>
      </dgm:t>
    </dgm:pt>
    <dgm:pt modelId="{DE72B861-B0DC-4473-BDCC-FC7B9DFF8D83}" type="pres">
      <dgm:prSet presAssocID="{2BBF5B4F-0E69-4398-A2F6-A44900307308}" presName="spNode" presStyleCnt="0"/>
      <dgm:spPr/>
    </dgm:pt>
    <dgm:pt modelId="{4EB6217E-FACA-424A-97EE-88675F6B4629}" type="pres">
      <dgm:prSet presAssocID="{372DDF32-A72A-4882-A07D-DC9F9D38D813}" presName="sibTrans" presStyleLbl="sibTrans1D1" presStyleIdx="2" presStyleCnt="4"/>
      <dgm:spPr/>
      <dgm:t>
        <a:bodyPr/>
        <a:lstStyle/>
        <a:p>
          <a:endParaRPr lang="en-US"/>
        </a:p>
      </dgm:t>
    </dgm:pt>
    <dgm:pt modelId="{C2A73089-B78C-4C0D-9A0F-3D575EB8AA59}" type="pres">
      <dgm:prSet presAssocID="{AA1448A0-EC55-4B04-B364-22B1D95EA07B}" presName="node" presStyleLbl="node1" presStyleIdx="3" presStyleCnt="4">
        <dgm:presLayoutVars>
          <dgm:bulletEnabled val="1"/>
        </dgm:presLayoutVars>
      </dgm:prSet>
      <dgm:spPr/>
      <dgm:t>
        <a:bodyPr/>
        <a:lstStyle/>
        <a:p>
          <a:endParaRPr lang="en-US"/>
        </a:p>
      </dgm:t>
    </dgm:pt>
    <dgm:pt modelId="{827C50A4-5E08-46C8-855E-A1D8F1D327DA}" type="pres">
      <dgm:prSet presAssocID="{AA1448A0-EC55-4B04-B364-22B1D95EA07B}" presName="spNode" presStyleCnt="0"/>
      <dgm:spPr/>
    </dgm:pt>
    <dgm:pt modelId="{6C565773-4246-4B65-9540-210DBBF092E0}" type="pres">
      <dgm:prSet presAssocID="{4ADF750D-56A0-4E92-A638-26C910E0D79E}" presName="sibTrans" presStyleLbl="sibTrans1D1" presStyleIdx="3" presStyleCnt="4"/>
      <dgm:spPr/>
      <dgm:t>
        <a:bodyPr/>
        <a:lstStyle/>
        <a:p>
          <a:endParaRPr lang="en-US"/>
        </a:p>
      </dgm:t>
    </dgm:pt>
  </dgm:ptLst>
  <dgm:cxnLst>
    <dgm:cxn modelId="{4E342FAF-7209-413D-A878-E5995E655CE2}" type="presOf" srcId="{4ADF750D-56A0-4E92-A638-26C910E0D79E}" destId="{6C565773-4246-4B65-9540-210DBBF092E0}" srcOrd="0" destOrd="0" presId="urn:microsoft.com/office/officeart/2005/8/layout/cycle6"/>
    <dgm:cxn modelId="{9174797D-B6B4-4E8E-AB3D-3651599C218F}" type="presOf" srcId="{5CD62992-3D51-4633-8741-03EF78F2D89F}" destId="{5EE84FC9-AE50-4CAC-A43D-7585B8250347}" srcOrd="0" destOrd="0" presId="urn:microsoft.com/office/officeart/2005/8/layout/cycle6"/>
    <dgm:cxn modelId="{0CB083D5-770C-4E3E-9921-DE404E367830}" srcId="{F27A3974-E32F-474E-B776-4467FD4C6C5D}" destId="{2BBF5B4F-0E69-4398-A2F6-A44900307308}" srcOrd="2" destOrd="0" parTransId="{2E85B081-2E3B-4B44-A6AD-EB6F50BB0EBC}" sibTransId="{372DDF32-A72A-4882-A07D-DC9F9D38D813}"/>
    <dgm:cxn modelId="{C4521470-8DB0-4873-9F83-EAC2E8543A8B}" type="presOf" srcId="{7CE94658-7008-4A0C-BD51-D9AE3AD1707F}" destId="{D56A3D51-9643-4023-8F84-A520BD5C65F8}" srcOrd="0" destOrd="0" presId="urn:microsoft.com/office/officeart/2005/8/layout/cycle6"/>
    <dgm:cxn modelId="{AF51FB5E-5CF6-467D-8B85-0CDDDB30B30B}" type="presOf" srcId="{372DDF32-A72A-4882-A07D-DC9F9D38D813}" destId="{4EB6217E-FACA-424A-97EE-88675F6B4629}" srcOrd="0" destOrd="0" presId="urn:microsoft.com/office/officeart/2005/8/layout/cycle6"/>
    <dgm:cxn modelId="{4791EF9D-590B-4158-A5DE-20F7BDB1F83F}" type="presOf" srcId="{BC0F6C8D-FF9B-48E3-8194-224B07409BB7}" destId="{2A2866D9-D95C-41F8-81F2-1E9DD8F98EAD}" srcOrd="0" destOrd="0" presId="urn:microsoft.com/office/officeart/2005/8/layout/cycle6"/>
    <dgm:cxn modelId="{2BE13C37-8A37-4DC9-8D8F-FF416E025127}" srcId="{F27A3974-E32F-474E-B776-4467FD4C6C5D}" destId="{AA1448A0-EC55-4B04-B364-22B1D95EA07B}" srcOrd="3" destOrd="0" parTransId="{C5660AA5-784D-40BD-B7E2-31907F42E010}" sibTransId="{4ADF750D-56A0-4E92-A638-26C910E0D79E}"/>
    <dgm:cxn modelId="{B88FA91E-9ADC-472A-B54F-7DE77B1C14F3}" type="presOf" srcId="{F27A3974-E32F-474E-B776-4467FD4C6C5D}" destId="{97B083C5-E51C-4F7A-B997-DDD63DD81F30}" srcOrd="0" destOrd="0" presId="urn:microsoft.com/office/officeart/2005/8/layout/cycle6"/>
    <dgm:cxn modelId="{CFED6274-69B8-4A89-BC6A-A874924AA3BF}" srcId="{F27A3974-E32F-474E-B776-4467FD4C6C5D}" destId="{7CE94658-7008-4A0C-BD51-D9AE3AD1707F}" srcOrd="1" destOrd="0" parTransId="{82A5E190-4430-4724-A16E-3CB32AB57DC8}" sibTransId="{5CD62992-3D51-4633-8741-03EF78F2D89F}"/>
    <dgm:cxn modelId="{1E1D6B2B-5BFA-4ACB-AA36-66BA8DCB21A2}" type="presOf" srcId="{2BBF5B4F-0E69-4398-A2F6-A44900307308}" destId="{0A636696-A094-4AEF-AD18-B6AE7EAC92B4}" srcOrd="0" destOrd="0" presId="urn:microsoft.com/office/officeart/2005/8/layout/cycle6"/>
    <dgm:cxn modelId="{5CFDACA2-9050-4212-83CB-90F91B1F20D6}" type="presOf" srcId="{AA1448A0-EC55-4B04-B364-22B1D95EA07B}" destId="{C2A73089-B78C-4C0D-9A0F-3D575EB8AA59}" srcOrd="0" destOrd="0" presId="urn:microsoft.com/office/officeart/2005/8/layout/cycle6"/>
    <dgm:cxn modelId="{281FB93F-E8A3-40D1-B5B0-3AD7BF611271}" srcId="{F27A3974-E32F-474E-B776-4467FD4C6C5D}" destId="{D4902186-3F13-4746-A861-AA94D538C635}" srcOrd="0" destOrd="0" parTransId="{FCB3188A-2C8E-41A5-BD30-9AC84CD7504B}" sibTransId="{BC0F6C8D-FF9B-48E3-8194-224B07409BB7}"/>
    <dgm:cxn modelId="{A872A97F-33C7-4A23-BC7D-37E3163699FF}" type="presOf" srcId="{D4902186-3F13-4746-A861-AA94D538C635}" destId="{817BA773-8013-4800-9055-8DC39CD2F7AE}" srcOrd="0" destOrd="0" presId="urn:microsoft.com/office/officeart/2005/8/layout/cycle6"/>
    <dgm:cxn modelId="{34D69139-1AE2-4833-AE35-0AA4A7DC1662}" type="presParOf" srcId="{97B083C5-E51C-4F7A-B997-DDD63DD81F30}" destId="{817BA773-8013-4800-9055-8DC39CD2F7AE}" srcOrd="0" destOrd="0" presId="urn:microsoft.com/office/officeart/2005/8/layout/cycle6"/>
    <dgm:cxn modelId="{69EDA8D2-F6D4-43E1-B2A2-019A30C2B37D}" type="presParOf" srcId="{97B083C5-E51C-4F7A-B997-DDD63DD81F30}" destId="{A0B51ECF-5458-408C-B9BF-2767D6BEC27D}" srcOrd="1" destOrd="0" presId="urn:microsoft.com/office/officeart/2005/8/layout/cycle6"/>
    <dgm:cxn modelId="{9683F699-E3B8-4745-91E3-3F26D68B8759}" type="presParOf" srcId="{97B083C5-E51C-4F7A-B997-DDD63DD81F30}" destId="{2A2866D9-D95C-41F8-81F2-1E9DD8F98EAD}" srcOrd="2" destOrd="0" presId="urn:microsoft.com/office/officeart/2005/8/layout/cycle6"/>
    <dgm:cxn modelId="{057345C9-7291-44E6-A0CD-2E9579B8C43E}" type="presParOf" srcId="{97B083C5-E51C-4F7A-B997-DDD63DD81F30}" destId="{D56A3D51-9643-4023-8F84-A520BD5C65F8}" srcOrd="3" destOrd="0" presId="urn:microsoft.com/office/officeart/2005/8/layout/cycle6"/>
    <dgm:cxn modelId="{7C3B623C-76FC-47BC-8DE3-F65741D66626}" type="presParOf" srcId="{97B083C5-E51C-4F7A-B997-DDD63DD81F30}" destId="{A95116AE-5F8E-4255-819A-8528736B7ECC}" srcOrd="4" destOrd="0" presId="urn:microsoft.com/office/officeart/2005/8/layout/cycle6"/>
    <dgm:cxn modelId="{6F987B21-25A8-4438-A5B0-7EBD9D697981}" type="presParOf" srcId="{97B083C5-E51C-4F7A-B997-DDD63DD81F30}" destId="{5EE84FC9-AE50-4CAC-A43D-7585B8250347}" srcOrd="5" destOrd="0" presId="urn:microsoft.com/office/officeart/2005/8/layout/cycle6"/>
    <dgm:cxn modelId="{BEDD987C-93C7-49AC-A572-E0E3D68D1C5F}" type="presParOf" srcId="{97B083C5-E51C-4F7A-B997-DDD63DD81F30}" destId="{0A636696-A094-4AEF-AD18-B6AE7EAC92B4}" srcOrd="6" destOrd="0" presId="urn:microsoft.com/office/officeart/2005/8/layout/cycle6"/>
    <dgm:cxn modelId="{AD746D12-7BCC-4864-9FF2-2ADE90D49CED}" type="presParOf" srcId="{97B083C5-E51C-4F7A-B997-DDD63DD81F30}" destId="{DE72B861-B0DC-4473-BDCC-FC7B9DFF8D83}" srcOrd="7" destOrd="0" presId="urn:microsoft.com/office/officeart/2005/8/layout/cycle6"/>
    <dgm:cxn modelId="{764B7683-282C-4506-977D-BCB857646268}" type="presParOf" srcId="{97B083C5-E51C-4F7A-B997-DDD63DD81F30}" destId="{4EB6217E-FACA-424A-97EE-88675F6B4629}" srcOrd="8" destOrd="0" presId="urn:microsoft.com/office/officeart/2005/8/layout/cycle6"/>
    <dgm:cxn modelId="{15E6CFA8-68F2-4638-871F-F53F53C796F3}" type="presParOf" srcId="{97B083C5-E51C-4F7A-B997-DDD63DD81F30}" destId="{C2A73089-B78C-4C0D-9A0F-3D575EB8AA59}" srcOrd="9" destOrd="0" presId="urn:microsoft.com/office/officeart/2005/8/layout/cycle6"/>
    <dgm:cxn modelId="{DDC40743-B138-48E0-8DCB-48B29CDEC66C}" type="presParOf" srcId="{97B083C5-E51C-4F7A-B997-DDD63DD81F30}" destId="{827C50A4-5E08-46C8-855E-A1D8F1D327DA}" srcOrd="10" destOrd="0" presId="urn:microsoft.com/office/officeart/2005/8/layout/cycle6"/>
    <dgm:cxn modelId="{BBB6AA80-B5B6-4521-8C74-B09A04D2BC15}" type="presParOf" srcId="{97B083C5-E51C-4F7A-B997-DDD63DD81F30}" destId="{6C565773-4246-4B65-9540-210DBBF092E0}" srcOrd="11" destOrd="0" presId="urn:microsoft.com/office/officeart/2005/8/layout/cycle6"/>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BF9EADD-CFB9-4B32-834C-655D2AC16F1D}">
      <dsp:nvSpPr>
        <dsp:cNvPr id="0" name=""/>
        <dsp:cNvSpPr/>
      </dsp:nvSpPr>
      <dsp:spPr>
        <a:xfrm>
          <a:off x="838197" y="0"/>
          <a:ext cx="6995160" cy="4267200"/>
        </a:xfrm>
        <a:prstGeom prst="rightArrow">
          <a:avLst/>
        </a:prstGeom>
        <a:solidFill>
          <a:schemeClr val="accent6">
            <a:lumMod val="60000"/>
            <a:lumOff val="40000"/>
          </a:schemeClr>
        </a:solidFill>
        <a:ln>
          <a:noFill/>
        </a:ln>
        <a:effectLst/>
        <a:sp3d z="-152400" prstMaterial="plastic">
          <a:bevelT w="25400" h="25400"/>
          <a:bevelB w="25400" h="25400"/>
        </a:sp3d>
      </dsp:spPr>
      <dsp:style>
        <a:lnRef idx="0">
          <a:scrgbClr r="0" g="0" b="0"/>
        </a:lnRef>
        <a:fillRef idx="1">
          <a:scrgbClr r="0" g="0" b="0"/>
        </a:fillRef>
        <a:effectRef idx="0">
          <a:scrgbClr r="0" g="0" b="0"/>
        </a:effectRef>
        <a:fontRef idx="minor"/>
      </dsp:style>
    </dsp:sp>
    <dsp:sp modelId="{D03881D2-2503-4A80-A9E9-BEF52697B42A}">
      <dsp:nvSpPr>
        <dsp:cNvPr id="0" name=""/>
        <dsp:cNvSpPr/>
      </dsp:nvSpPr>
      <dsp:spPr>
        <a:xfrm>
          <a:off x="3085" y="1280160"/>
          <a:ext cx="1570506" cy="1706880"/>
        </a:xfrm>
        <a:prstGeom prst="roundRect">
          <a:avLst/>
        </a:prstGeom>
        <a:solidFill>
          <a:schemeClr val="accent5">
            <a:hueOff val="0"/>
            <a:satOff val="0"/>
            <a:lumOff val="0"/>
            <a:alphaOff val="0"/>
          </a:schemeClr>
        </a:solidFill>
        <a:ln>
          <a:noFill/>
        </a:ln>
        <a:effectLst>
          <a:outerShdw blurRad="50800" dist="381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RBT</a:t>
          </a:r>
          <a:endParaRPr lang="en-US" sz="1800" kern="1200" dirty="0"/>
        </a:p>
      </dsp:txBody>
      <dsp:txXfrm>
        <a:off x="3085" y="1280160"/>
        <a:ext cx="1570506" cy="1706880"/>
      </dsp:txXfrm>
    </dsp:sp>
    <dsp:sp modelId="{F6C85AB5-CDE4-4140-81AA-6F20F5250F69}">
      <dsp:nvSpPr>
        <dsp:cNvPr id="0" name=""/>
        <dsp:cNvSpPr/>
      </dsp:nvSpPr>
      <dsp:spPr>
        <a:xfrm>
          <a:off x="1666316" y="1280160"/>
          <a:ext cx="1570506" cy="1706880"/>
        </a:xfrm>
        <a:prstGeom prst="roundRect">
          <a:avLst/>
        </a:prstGeom>
        <a:solidFill>
          <a:schemeClr val="accent5">
            <a:hueOff val="1679638"/>
            <a:satOff val="2370"/>
            <a:lumOff val="-294"/>
            <a:alphaOff val="0"/>
          </a:schemeClr>
        </a:solidFill>
        <a:ln>
          <a:noFill/>
        </a:ln>
        <a:effectLst>
          <a:outerShdw blurRad="50800" dist="381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21</a:t>
          </a:r>
          <a:r>
            <a:rPr lang="en-US" sz="1800" kern="1200" baseline="30000" dirty="0" smtClean="0"/>
            <a:t>st</a:t>
          </a:r>
          <a:r>
            <a:rPr lang="en-US" sz="1800" kern="1200" dirty="0" smtClean="0"/>
            <a:t> c Framework</a:t>
          </a:r>
          <a:endParaRPr lang="en-US" sz="1800" kern="1200" dirty="0"/>
        </a:p>
      </dsp:txBody>
      <dsp:txXfrm>
        <a:off x="1666316" y="1280160"/>
        <a:ext cx="1570506" cy="1706880"/>
      </dsp:txXfrm>
    </dsp:sp>
    <dsp:sp modelId="{C239A074-6ADD-424C-B187-1977EE59BF88}">
      <dsp:nvSpPr>
        <dsp:cNvPr id="0" name=""/>
        <dsp:cNvSpPr/>
      </dsp:nvSpPr>
      <dsp:spPr>
        <a:xfrm>
          <a:off x="3329546" y="1280160"/>
          <a:ext cx="1570506" cy="1706880"/>
        </a:xfrm>
        <a:prstGeom prst="roundRect">
          <a:avLst/>
        </a:prstGeom>
        <a:solidFill>
          <a:schemeClr val="accent5">
            <a:hueOff val="3359277"/>
            <a:satOff val="4740"/>
            <a:lumOff val="-588"/>
            <a:alphaOff val="0"/>
          </a:schemeClr>
        </a:solidFill>
        <a:ln>
          <a:noFill/>
        </a:ln>
        <a:effectLst>
          <a:outerShdw blurRad="50800" dist="381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Research</a:t>
          </a:r>
          <a:endParaRPr lang="en-US" sz="1800" kern="1200" dirty="0"/>
        </a:p>
      </dsp:txBody>
      <dsp:txXfrm>
        <a:off x="3329546" y="1280160"/>
        <a:ext cx="1570506" cy="1706880"/>
      </dsp:txXfrm>
    </dsp:sp>
    <dsp:sp modelId="{DD520C56-AEEC-4EFD-80FA-E10309AB727A}">
      <dsp:nvSpPr>
        <dsp:cNvPr id="0" name=""/>
        <dsp:cNvSpPr/>
      </dsp:nvSpPr>
      <dsp:spPr>
        <a:xfrm>
          <a:off x="4992776" y="1280160"/>
          <a:ext cx="1570506" cy="1706880"/>
        </a:xfrm>
        <a:prstGeom prst="roundRect">
          <a:avLst/>
        </a:prstGeom>
        <a:solidFill>
          <a:schemeClr val="accent5">
            <a:hueOff val="5038915"/>
            <a:satOff val="7109"/>
            <a:lumOff val="-882"/>
            <a:alphaOff val="0"/>
          </a:schemeClr>
        </a:solidFill>
        <a:ln>
          <a:noFill/>
        </a:ln>
        <a:effectLst>
          <a:outerShdw blurRad="50800" dist="381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Standards</a:t>
          </a:r>
          <a:endParaRPr lang="en-US" sz="1800" kern="1200" dirty="0"/>
        </a:p>
      </dsp:txBody>
      <dsp:txXfrm>
        <a:off x="4992776" y="1280160"/>
        <a:ext cx="1570506" cy="1706880"/>
      </dsp:txXfrm>
    </dsp:sp>
    <dsp:sp modelId="{4C9FFEFF-AD1C-4F91-8DF0-11EF4C609DE4}">
      <dsp:nvSpPr>
        <dsp:cNvPr id="0" name=""/>
        <dsp:cNvSpPr/>
      </dsp:nvSpPr>
      <dsp:spPr>
        <a:xfrm>
          <a:off x="6656007" y="1280160"/>
          <a:ext cx="1570506" cy="1706880"/>
        </a:xfrm>
        <a:prstGeom prst="roundRect">
          <a:avLst/>
        </a:prstGeom>
        <a:solidFill>
          <a:schemeClr val="accent5">
            <a:hueOff val="6718553"/>
            <a:satOff val="9479"/>
            <a:lumOff val="-1176"/>
            <a:alphaOff val="0"/>
          </a:schemeClr>
        </a:solidFill>
        <a:ln>
          <a:noFill/>
        </a:ln>
        <a:effectLst>
          <a:outerShdw blurRad="50800" dist="381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ES Criteria</a:t>
          </a:r>
          <a:endParaRPr lang="en-US" sz="1800" kern="1200" dirty="0"/>
        </a:p>
      </dsp:txBody>
      <dsp:txXfrm>
        <a:off x="6656007" y="1280160"/>
        <a:ext cx="1570506" cy="170688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17BA773-8013-4800-9055-8DC39CD2F7AE}">
      <dsp:nvSpPr>
        <dsp:cNvPr id="0" name=""/>
        <dsp:cNvSpPr/>
      </dsp:nvSpPr>
      <dsp:spPr>
        <a:xfrm>
          <a:off x="366658" y="0"/>
          <a:ext cx="244989" cy="159243"/>
        </a:xfrm>
        <a:prstGeom prst="roundRect">
          <a:avLst/>
        </a:prstGeom>
        <a:solidFill>
          <a:schemeClr val="accent2">
            <a:lumMod val="7500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DANCE</a:t>
          </a:r>
          <a:endParaRPr lang="en-US" sz="500" kern="1200" dirty="0"/>
        </a:p>
      </dsp:txBody>
      <dsp:txXfrm>
        <a:off x="366658" y="0"/>
        <a:ext cx="244989" cy="159243"/>
      </dsp:txXfrm>
    </dsp:sp>
    <dsp:sp modelId="{2A2866D9-D95C-41F8-81F2-1E9DD8F98EAD}">
      <dsp:nvSpPr>
        <dsp:cNvPr id="0" name=""/>
        <dsp:cNvSpPr/>
      </dsp:nvSpPr>
      <dsp:spPr>
        <a:xfrm>
          <a:off x="232208" y="79407"/>
          <a:ext cx="525811" cy="525811"/>
        </a:xfrm>
        <a:custGeom>
          <a:avLst/>
          <a:gdLst/>
          <a:ahLst/>
          <a:cxnLst/>
          <a:rect l="0" t="0" r="0" b="0"/>
          <a:pathLst>
            <a:path>
              <a:moveTo>
                <a:pt x="381285" y="28159"/>
              </a:moveTo>
              <a:arcTo wR="262905" hR="262905" stAng="17805678" swAng="2717665"/>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56A3D51-9643-4023-8F84-A520BD5C65F8}">
      <dsp:nvSpPr>
        <dsp:cNvPr id="0" name=""/>
        <dsp:cNvSpPr/>
      </dsp:nvSpPr>
      <dsp:spPr>
        <a:xfrm>
          <a:off x="635710" y="263278"/>
          <a:ext cx="244989" cy="159243"/>
        </a:xfrm>
        <a:prstGeom prst="roundRect">
          <a:avLst/>
        </a:prstGeom>
        <a:solidFill>
          <a:schemeClr val="accent6">
            <a:lumMod val="7500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MUSIC</a:t>
          </a:r>
          <a:endParaRPr lang="en-US" sz="500" kern="1200" dirty="0"/>
        </a:p>
      </dsp:txBody>
      <dsp:txXfrm>
        <a:off x="635710" y="263278"/>
        <a:ext cx="244989" cy="159243"/>
      </dsp:txXfrm>
    </dsp:sp>
    <dsp:sp modelId="{5EE84FC9-AE50-4CAC-A43D-7585B8250347}">
      <dsp:nvSpPr>
        <dsp:cNvPr id="0" name=""/>
        <dsp:cNvSpPr/>
      </dsp:nvSpPr>
      <dsp:spPr>
        <a:xfrm>
          <a:off x="232394" y="79994"/>
          <a:ext cx="525811" cy="525811"/>
        </a:xfrm>
        <a:custGeom>
          <a:avLst/>
          <a:gdLst/>
          <a:ahLst/>
          <a:cxnLst/>
          <a:rect l="0" t="0" r="0" b="0"/>
          <a:pathLst>
            <a:path>
              <a:moveTo>
                <a:pt x="512853" y="344426"/>
              </a:moveTo>
              <a:arcTo wR="262905" hR="262905" stAng="1083831" swAng="2623865"/>
            </a:path>
          </a:pathLst>
        </a:custGeom>
        <a:noFill/>
        <a:ln w="9525" cap="flat" cmpd="sng" algn="ctr">
          <a:solidFill>
            <a:schemeClr val="accent4">
              <a:hueOff val="406013"/>
              <a:satOff val="-7024"/>
              <a:lumOff val="-1503"/>
              <a:alphaOff val="0"/>
            </a:schemeClr>
          </a:solidFill>
          <a:prstDash val="solid"/>
        </a:ln>
        <a:effectLst/>
      </dsp:spPr>
      <dsp:style>
        <a:lnRef idx="1">
          <a:scrgbClr r="0" g="0" b="0"/>
        </a:lnRef>
        <a:fillRef idx="0">
          <a:scrgbClr r="0" g="0" b="0"/>
        </a:fillRef>
        <a:effectRef idx="0">
          <a:scrgbClr r="0" g="0" b="0"/>
        </a:effectRef>
        <a:fontRef idx="minor"/>
      </dsp:style>
    </dsp:sp>
    <dsp:sp modelId="{0A636696-A094-4AEF-AD18-B6AE7EAC92B4}">
      <dsp:nvSpPr>
        <dsp:cNvPr id="0" name=""/>
        <dsp:cNvSpPr/>
      </dsp:nvSpPr>
      <dsp:spPr>
        <a:xfrm>
          <a:off x="372805" y="526183"/>
          <a:ext cx="244989" cy="159243"/>
        </a:xfrm>
        <a:prstGeom prst="roundRect">
          <a:avLst/>
        </a:prstGeom>
        <a:solidFill>
          <a:schemeClr val="accent5">
            <a:lumMod val="7500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THEATRE ARTS</a:t>
          </a:r>
          <a:endParaRPr lang="en-US" sz="500" kern="1200" dirty="0"/>
        </a:p>
      </dsp:txBody>
      <dsp:txXfrm>
        <a:off x="372805" y="526183"/>
        <a:ext cx="244989" cy="159243"/>
      </dsp:txXfrm>
    </dsp:sp>
    <dsp:sp modelId="{4EB6217E-FACA-424A-97EE-88675F6B4629}">
      <dsp:nvSpPr>
        <dsp:cNvPr id="0" name=""/>
        <dsp:cNvSpPr/>
      </dsp:nvSpPr>
      <dsp:spPr>
        <a:xfrm>
          <a:off x="232394" y="79994"/>
          <a:ext cx="525811" cy="525811"/>
        </a:xfrm>
        <a:custGeom>
          <a:avLst/>
          <a:gdLst/>
          <a:ahLst/>
          <a:cxnLst/>
          <a:rect l="0" t="0" r="0" b="0"/>
          <a:pathLst>
            <a:path>
              <a:moveTo>
                <a:pt x="138648" y="494594"/>
              </a:moveTo>
              <a:arcTo wR="262905" hR="262905" stAng="7092304" swAng="2623865"/>
            </a:path>
          </a:pathLst>
        </a:custGeom>
        <a:noFill/>
        <a:ln w="9525" cap="flat" cmpd="sng" algn="ctr">
          <a:solidFill>
            <a:schemeClr val="accent4">
              <a:hueOff val="812026"/>
              <a:satOff val="-14048"/>
              <a:lumOff val="-3007"/>
              <a:alphaOff val="0"/>
            </a:schemeClr>
          </a:solidFill>
          <a:prstDash val="solid"/>
        </a:ln>
        <a:effectLst/>
      </dsp:spPr>
      <dsp:style>
        <a:lnRef idx="1">
          <a:scrgbClr r="0" g="0" b="0"/>
        </a:lnRef>
        <a:fillRef idx="0">
          <a:scrgbClr r="0" g="0" b="0"/>
        </a:fillRef>
        <a:effectRef idx="0">
          <a:scrgbClr r="0" g="0" b="0"/>
        </a:effectRef>
        <a:fontRef idx="minor"/>
      </dsp:style>
    </dsp:sp>
    <dsp:sp modelId="{C2A73089-B78C-4C0D-9A0F-3D575EB8AA59}">
      <dsp:nvSpPr>
        <dsp:cNvPr id="0" name=""/>
        <dsp:cNvSpPr/>
      </dsp:nvSpPr>
      <dsp:spPr>
        <a:xfrm>
          <a:off x="109899" y="263278"/>
          <a:ext cx="244989" cy="159243"/>
        </a:xfrm>
        <a:prstGeom prst="roundRect">
          <a:avLst/>
        </a:prstGeom>
        <a:solidFill>
          <a:schemeClr val="accent1">
            <a:lumMod val="7500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VISUAL ARTS</a:t>
          </a:r>
          <a:endParaRPr lang="en-US" sz="500" kern="1200" dirty="0"/>
        </a:p>
      </dsp:txBody>
      <dsp:txXfrm>
        <a:off x="109899" y="263278"/>
        <a:ext cx="244989" cy="159243"/>
      </dsp:txXfrm>
    </dsp:sp>
    <dsp:sp modelId="{6C565773-4246-4B65-9540-210DBBF092E0}">
      <dsp:nvSpPr>
        <dsp:cNvPr id="0" name=""/>
        <dsp:cNvSpPr/>
      </dsp:nvSpPr>
      <dsp:spPr>
        <a:xfrm>
          <a:off x="232590" y="79374"/>
          <a:ext cx="525811" cy="525811"/>
        </a:xfrm>
        <a:custGeom>
          <a:avLst/>
          <a:gdLst/>
          <a:ahLst/>
          <a:cxnLst/>
          <a:rect l="0" t="0" r="0" b="0"/>
          <a:pathLst>
            <a:path>
              <a:moveTo>
                <a:pt x="12738" y="182060"/>
              </a:moveTo>
              <a:arcTo wR="262905" hR="262905" stAng="11874536" swAng="2539533"/>
            </a:path>
          </a:pathLst>
        </a:custGeom>
        <a:noFill/>
        <a:ln w="9525" cap="flat" cmpd="sng" algn="ctr">
          <a:solidFill>
            <a:schemeClr val="accent4">
              <a:hueOff val="1218040"/>
              <a:satOff val="-21072"/>
              <a:lumOff val="-451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EA8DBB-0C51-4986-9CF7-2518286EE302}" type="datetimeFigureOut">
              <a:rPr lang="en-US" smtClean="0"/>
              <a:pPr/>
              <a:t>9/20/2011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FDB8748-FB5C-4054-818B-B439D0F519E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Welcome to module 2 of our online training to support the</a:t>
            </a:r>
            <a:r>
              <a:rPr lang="en-US" baseline="0" dirty="0" smtClean="0"/>
              <a:t> </a:t>
            </a:r>
            <a:r>
              <a:rPr lang="en-US" dirty="0" smtClean="0"/>
              <a:t>Common Core – Essential</a:t>
            </a:r>
            <a:r>
              <a:rPr lang="en-US" baseline="0" dirty="0" smtClean="0"/>
              <a:t> Standards that will be implemented during the 2012-2013 school year.  </a:t>
            </a:r>
            <a:endParaRPr lang="en-US" dirty="0" smtClean="0"/>
          </a:p>
          <a:p>
            <a:endParaRPr lang="en-US" dirty="0"/>
          </a:p>
        </p:txBody>
      </p:sp>
      <p:sp>
        <p:nvSpPr>
          <p:cNvPr id="4" name="Slide Number Placeholder 3"/>
          <p:cNvSpPr>
            <a:spLocks noGrp="1"/>
          </p:cNvSpPr>
          <p:nvPr>
            <p:ph type="sldNum" sz="quarter" idx="10"/>
          </p:nvPr>
        </p:nvSpPr>
        <p:spPr/>
        <p:txBody>
          <a:bodyPr/>
          <a:lstStyle/>
          <a:p>
            <a:fld id="{BFDB8748-FB5C-4054-818B-B439D0F519E3}"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16739"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b="1" dirty="0" smtClean="0"/>
              <a:t>Additional 21</a:t>
            </a:r>
            <a:r>
              <a:rPr lang="en-US" b="1" baseline="30000" dirty="0" smtClean="0"/>
              <a:t>st</a:t>
            </a:r>
            <a:r>
              <a:rPr lang="en-US" b="1" dirty="0" smtClean="0"/>
              <a:t> Century Resources </a:t>
            </a:r>
            <a:r>
              <a:rPr lang="en-US" dirty="0" smtClean="0"/>
              <a:t>- You may also note that P21 has created an Arts Skills Map (http://www.p21.org/documents/P21_arts_map_final.pdf) and that NCDPI has a document that aligns the 2005 SCS with the P21 framework.  This document will be revised to align with the new Essential Standards as part of the Instructional Toolkit. </a:t>
            </a:r>
          </a:p>
          <a:p>
            <a:pPr eaLnBrk="1" hangingPunct="1"/>
            <a:endParaRPr lang="en-US" dirty="0" smtClean="0"/>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49F7B4CF-64D4-4E82-90B8-E76469FF3EAC}" type="slidenum">
              <a:rPr lang="en-US" smtClean="0"/>
              <a:pPr>
                <a:defRPr/>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5203D5A-8DC9-4F90-BC08-9C85876B2DEB}" type="slidenum">
              <a:rPr lang="en-US"/>
              <a:pPr>
                <a:defRPr/>
              </a:pPr>
              <a:t>12</a:t>
            </a:fld>
            <a:endParaRPr lang="en-US"/>
          </a:p>
        </p:txBody>
      </p:sp>
      <p:sp>
        <p:nvSpPr>
          <p:cNvPr id="11878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501763" name="Rectangle 3"/>
          <p:cNvSpPr>
            <a:spLocks noGrp="1" noChangeArrowheads="1"/>
          </p:cNvSpPr>
          <p:nvPr>
            <p:ph type="body" idx="1"/>
          </p:nvPr>
        </p:nvSpPr>
        <p:spPr/>
        <p:txBody>
          <a:bodyPr/>
          <a:lstStyle/>
          <a:p>
            <a:pPr marL="674553" lvl="1" indent="-224851">
              <a:defRPr/>
            </a:pPr>
            <a:r>
              <a:rPr lang="en-US" dirty="0" smtClean="0"/>
              <a:t>For the first time, and as a result of feedback to the 2005 SCS, the NC Arts Education Essential Standards identify common </a:t>
            </a:r>
            <a:r>
              <a:rPr lang="en-US" dirty="0"/>
              <a:t>clarifying objectives regarding history and culture by grade and proficiency level, aligned with Social Studies </a:t>
            </a:r>
            <a:r>
              <a:rPr lang="en-US" dirty="0" smtClean="0"/>
              <a:t>content, </a:t>
            </a:r>
            <a:r>
              <a:rPr lang="en-US" dirty="0"/>
              <a:t>for all arts </a:t>
            </a:r>
            <a:r>
              <a:rPr lang="en-US" dirty="0" smtClean="0"/>
              <a:t>disciplines.</a:t>
            </a:r>
          </a:p>
          <a:p>
            <a:pPr marL="674553" lvl="1" indent="-224851">
              <a:defRPr/>
            </a:pPr>
            <a:endParaRPr lang="en-US" dirty="0" smtClean="0"/>
          </a:p>
          <a:p>
            <a:pPr eaLnBrk="1" hangingPunct="1">
              <a:defRPr/>
            </a:pPr>
            <a:r>
              <a:rPr lang="en-US" b="1" dirty="0" smtClean="0"/>
              <a:t>History &amp; Culture Crosswalks Activity </a:t>
            </a:r>
            <a:r>
              <a:rPr lang="en-US" dirty="0" smtClean="0"/>
              <a:t>- Please look on page 13 and Think/Pair/Share with your partner:</a:t>
            </a:r>
          </a:p>
          <a:p>
            <a:pPr lvl="1" eaLnBrk="1" hangingPunct="1">
              <a:buFont typeface="Arial" pitchFamily="34" charset="0"/>
              <a:buChar char="•"/>
              <a:defRPr/>
            </a:pPr>
            <a:r>
              <a:rPr lang="en-US" dirty="0" smtClean="0"/>
              <a:t>Discuss the Common Clarifying Objectives. </a:t>
            </a:r>
          </a:p>
          <a:p>
            <a:pPr lvl="1" eaLnBrk="1" hangingPunct="1">
              <a:buFont typeface="Arial" pitchFamily="34" charset="0"/>
              <a:buChar char="•"/>
              <a:defRPr/>
            </a:pPr>
            <a:r>
              <a:rPr lang="en-US" dirty="0" smtClean="0"/>
              <a:t>What will these look like in your discipline?</a:t>
            </a:r>
          </a:p>
          <a:p>
            <a:pPr marL="674553" lvl="1" indent="-224851">
              <a:defRPr/>
            </a:pPr>
            <a:endParaRPr lang="en-US" dirty="0"/>
          </a:p>
          <a:p>
            <a:pPr marL="674553" lvl="1" indent="-224851">
              <a:defRPr/>
            </a:pP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12F8AC45-044B-492F-9DBB-7F999B7C0CFC}" type="slidenum">
              <a:rPr lang="en-US"/>
              <a:pPr>
                <a:defRPr/>
              </a:pPr>
              <a:t>13</a:t>
            </a:fld>
            <a:endParaRPr lang="en-US"/>
          </a:p>
        </p:txBody>
      </p:sp>
      <p:sp>
        <p:nvSpPr>
          <p:cNvPr id="11981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19812"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674553" lvl="1" indent="-224851"/>
            <a:r>
              <a:rPr lang="en-US" dirty="0" smtClean="0"/>
              <a:t>The</a:t>
            </a:r>
            <a:r>
              <a:rPr lang="en-US" baseline="0" dirty="0" smtClean="0"/>
              <a:t> final step in exploring the Crosswalk documents is to look at the sequencing and progression.  Consider these points and discuss them with your colleagues.  If you have concerns – brainstorm some solutions</a:t>
            </a:r>
            <a:endParaRPr lang="en-US" dirty="0" smtClean="0"/>
          </a:p>
          <a:p>
            <a:pPr marL="674553" lvl="1" indent="-224851"/>
            <a:r>
              <a:rPr lang="en-US" b="1" dirty="0" smtClean="0"/>
              <a:t>Multiple Entry Points </a:t>
            </a:r>
            <a:r>
              <a:rPr lang="en-US" dirty="0" smtClean="0"/>
              <a:t>– Each arts discipline incorporates multiple entry points which allow students with limited or no previous arts experiences to begin studies leading to proficiency.  </a:t>
            </a:r>
          </a:p>
          <a:p>
            <a:pPr marL="674553" lvl="1" indent="-224851"/>
            <a:endParaRPr lang="en-US" dirty="0" smtClean="0"/>
          </a:p>
          <a:p>
            <a:pPr marL="674553" lvl="1" indent="-224851"/>
            <a:r>
              <a:rPr lang="en-US" b="1" dirty="0" smtClean="0"/>
              <a:t>Organization</a:t>
            </a:r>
            <a:r>
              <a:rPr lang="en-US" dirty="0" smtClean="0"/>
              <a:t> – The standards are organized by grade-level K-8, and for the first time, organized by proficiency level rather than by course in grades 9-12.  </a:t>
            </a:r>
          </a:p>
          <a:p>
            <a:pPr marL="674553" lvl="1" indent="-224851"/>
            <a:endParaRPr lang="en-US" dirty="0" smtClean="0"/>
          </a:p>
          <a:p>
            <a:pPr marL="674553" lvl="1" indent="-224851"/>
            <a:r>
              <a:rPr lang="en-US" b="1" dirty="0" smtClean="0"/>
              <a:t>Student Profile </a:t>
            </a:r>
            <a:r>
              <a:rPr lang="en-US" dirty="0" smtClean="0"/>
              <a:t>– It is suggested that students maintain a profile, which would document previous and current academic performance and </a:t>
            </a:r>
            <a:r>
              <a:rPr lang="en-US" i="1" dirty="0" smtClean="0"/>
              <a:t>experiences</a:t>
            </a:r>
            <a:r>
              <a:rPr lang="en-US" dirty="0" smtClean="0"/>
              <a:t> in each of the arts disciplines and can serve as a portfolio for further arts studies and/or careers.  The profile can also be used to assist with placement in the appropriate high school proficiency level.  </a:t>
            </a:r>
          </a:p>
          <a:p>
            <a:pPr marL="674553" lvl="1" indent="-224851"/>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ACD861B7-B004-42A0-946A-5E855C683D87}" type="slidenum">
              <a:rPr lang="en-US"/>
              <a:pPr>
                <a:defRPr/>
              </a:pPr>
              <a:t>14</a:t>
            </a:fld>
            <a:endParaRPr lang="en-US"/>
          </a:p>
        </p:txBody>
      </p:sp>
      <p:sp>
        <p:nvSpPr>
          <p:cNvPr id="12083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20836"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pPr>
            <a:r>
              <a:rPr lang="en-US" b="1" dirty="0" smtClean="0"/>
              <a:t>Progression of standards at the HS level: </a:t>
            </a:r>
            <a:r>
              <a:rPr lang="en-US" dirty="0" smtClean="0"/>
              <a:t>Beginning (for students with no or with limited K-8 experiences); Intermediate (for those students who have received K-8 progression or who have achieved beginning level standards); Proficient; and Advanced.  Students may pursue coursework from beginning through advanced levels of learning in multiple courses within each arts education discipline. </a:t>
            </a:r>
          </a:p>
          <a:p>
            <a:pPr eaLnBrk="1" hangingPunct="1">
              <a:lnSpc>
                <a:spcPct val="90000"/>
              </a:lnSpc>
            </a:pPr>
            <a:endParaRPr lang="en-US" dirty="0" smtClean="0"/>
          </a:p>
          <a:p>
            <a:pPr eaLnBrk="1" hangingPunct="1">
              <a:lnSpc>
                <a:spcPct val="90000"/>
              </a:lnSpc>
            </a:pPr>
            <a:r>
              <a:rPr lang="en-US" dirty="0" smtClean="0"/>
              <a:t>Students at the high school level will have the option of studying an individual arts discipline as an area of interest, or specializing or completing a concentration in studies to prepare them for further education and/or a career in the arts. The Essential Standards communicate what students should know and be able to do as a result of instruction at each proficiency level: beginning, intermediate, proficient, and advanced (9-12). </a:t>
            </a:r>
          </a:p>
          <a:p>
            <a:pPr eaLnBrk="1" hangingPunct="1">
              <a:lnSpc>
                <a:spcPct val="90000"/>
              </a:lnSpc>
            </a:pPr>
            <a:endParaRPr lang="en-US" dirty="0" smtClean="0"/>
          </a:p>
          <a:p>
            <a:pPr eaLnBrk="1" hangingPunct="1">
              <a:lnSpc>
                <a:spcPct val="90000"/>
              </a:lnSpc>
            </a:pPr>
            <a:r>
              <a:rPr lang="en-US" b="1" dirty="0" smtClean="0"/>
              <a:t>Additional information Concentrations: </a:t>
            </a:r>
            <a:r>
              <a:rPr lang="en-US" dirty="0" smtClean="0"/>
              <a:t>It is recommended that concentrations in the arts reflect a sequence of courses in an arts discipline to include at least one advanced level course.  Courses beyond the intermediate level are considered advanced.  These would include specialization in any area of study within an arts discipline as well as honors, AP, or IB courses.  The completion of the concentration should lead to a culminating project or capstone experience which allows the student to demonstrate advanced skills in the arts discipline and which may also be used as part of a professional portfolio for entrance into institutions of higher education or a career in the arts.  For example, producing a student-written play; choreographing a dance for a public performance; publishing and conducting a student-written musical composition; producing a student exhibition of original artwork, etc. </a:t>
            </a:r>
            <a:endParaRPr lang="en-US" dirty="0" smtClean="0"/>
          </a:p>
          <a:p>
            <a:pPr eaLnBrk="1" hangingPunct="1">
              <a:lnSpc>
                <a:spcPct val="90000"/>
              </a:lnSpc>
            </a:pPr>
            <a:endParaRPr lang="en-US" dirty="0" smtClean="0"/>
          </a:p>
          <a:p>
            <a:pPr eaLnBrk="1" hangingPunct="1">
              <a:lnSpc>
                <a:spcPct val="90000"/>
              </a:lnSpc>
            </a:pPr>
            <a:r>
              <a:rPr lang="en-US" dirty="0" smtClean="0"/>
              <a:t>Currently,</a:t>
            </a:r>
            <a:r>
              <a:rPr lang="en-US" baseline="0" dirty="0" smtClean="0"/>
              <a:t> we do not have an answer about if/how the changes in proficiency levels for high school will effect course numbers.  That information will be determined in the near future.</a:t>
            </a:r>
            <a:endParaRPr lang="en-US" dirty="0" smtClean="0"/>
          </a:p>
          <a:p>
            <a:pPr eaLnBrk="1" hangingPunct="1">
              <a:lnSpc>
                <a:spcPct val="90000"/>
              </a:lnSpc>
            </a:pPr>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12F8AC45-044B-492F-9DBB-7F999B7C0CFC}" type="slidenum">
              <a:rPr lang="en-US"/>
              <a:pPr>
                <a:defRPr/>
              </a:pPr>
              <a:t>15</a:t>
            </a:fld>
            <a:endParaRPr lang="en-US"/>
          </a:p>
        </p:txBody>
      </p:sp>
      <p:sp>
        <p:nvSpPr>
          <p:cNvPr id="11981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19812"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You have covered a tremendous amount of material in this module.  RBT/21</a:t>
            </a:r>
            <a:r>
              <a:rPr lang="en-US" baseline="30000" dirty="0" smtClean="0"/>
              <a:t>st</a:t>
            </a:r>
            <a:r>
              <a:rPr lang="en-US" dirty="0" smtClean="0"/>
              <a:t> Century Skills/The</a:t>
            </a:r>
            <a:r>
              <a:rPr lang="en-US" baseline="0" dirty="0" smtClean="0"/>
              <a:t> purposeful connections to the Social Studies curriculum through History &amp; Culture.  You</a:t>
            </a:r>
            <a:r>
              <a:rPr lang="en-US" dirty="0" smtClean="0"/>
              <a:t> have now completed the PowerPoint</a:t>
            </a:r>
            <a:r>
              <a:rPr lang="en-US" baseline="0" dirty="0" smtClean="0"/>
              <a:t> for Module 2.  Please proceed to the “DO” &amp; “REFLECTIONS/POSTS” </a:t>
            </a:r>
            <a:r>
              <a:rPr lang="en-US" baseline="0" dirty="0" err="1" smtClean="0"/>
              <a:t>portionS</a:t>
            </a:r>
            <a:r>
              <a:rPr lang="en-US" baseline="0" dirty="0" smtClean="0"/>
              <a:t> of the module.</a:t>
            </a: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B20A1BEE-32D0-461F-A5A0-A71E1BC79B57}" type="slidenum">
              <a:rPr lang="en-US"/>
              <a:pPr>
                <a:defRPr/>
              </a:pPr>
              <a:t>3</a:t>
            </a:fld>
            <a:endParaRPr lang="en-US"/>
          </a:p>
        </p:txBody>
      </p:sp>
      <p:sp>
        <p:nvSpPr>
          <p:cNvPr id="8806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88068"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sz="1400" dirty="0" smtClean="0"/>
              <a:t>Remember - The </a:t>
            </a:r>
            <a:r>
              <a:rPr lang="en-US" sz="1400" dirty="0"/>
              <a:t>Essential Standards were screened through various filters throughout the development process which include:</a:t>
            </a:r>
          </a:p>
          <a:p>
            <a:pPr eaLnBrk="1" hangingPunct="1"/>
            <a:endParaRPr lang="en-US" sz="1400" dirty="0"/>
          </a:p>
          <a:p>
            <a:pPr lvl="1" eaLnBrk="1" hangingPunct="1">
              <a:buFontTx/>
              <a:buChar char="•"/>
            </a:pPr>
            <a:r>
              <a:rPr lang="en-US" sz="1400" dirty="0"/>
              <a:t>Revised Bloom’s Taxonomy</a:t>
            </a:r>
          </a:p>
          <a:p>
            <a:pPr lvl="1" eaLnBrk="1" hangingPunct="1">
              <a:buFontTx/>
              <a:buChar char="•"/>
            </a:pPr>
            <a:r>
              <a:rPr lang="en-US" sz="1400" dirty="0"/>
              <a:t>21</a:t>
            </a:r>
            <a:r>
              <a:rPr lang="en-US" sz="1400" baseline="30000" dirty="0"/>
              <a:t>st</a:t>
            </a:r>
            <a:r>
              <a:rPr lang="en-US" sz="1400" dirty="0"/>
              <a:t> Century Themes and Skills (P21 Framework)</a:t>
            </a:r>
          </a:p>
          <a:p>
            <a:pPr lvl="1" eaLnBrk="1" hangingPunct="1">
              <a:buFontTx/>
              <a:buChar char="•"/>
            </a:pPr>
            <a:r>
              <a:rPr lang="en-US" sz="1400" dirty="0"/>
              <a:t>The latest research and best practices</a:t>
            </a:r>
          </a:p>
          <a:p>
            <a:pPr lvl="1" eaLnBrk="1" hangingPunct="1">
              <a:buFontTx/>
              <a:buChar char="•"/>
            </a:pPr>
            <a:r>
              <a:rPr lang="en-US" sz="1400" dirty="0"/>
              <a:t>Standards (from other states, national, and international, if applicable), and, </a:t>
            </a:r>
          </a:p>
          <a:p>
            <a:pPr lvl="1" eaLnBrk="1" hangingPunct="1">
              <a:buFontTx/>
              <a:buChar char="•"/>
            </a:pPr>
            <a:r>
              <a:rPr lang="en-US" sz="1400" dirty="0"/>
              <a:t>ES Criteria (Endurance, Leverage, Readiness)</a:t>
            </a:r>
          </a:p>
          <a:p>
            <a:pPr eaLnBrk="1" hangingPunct="1"/>
            <a:endParaRPr lang="en-US" sz="14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17763"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2500"/>
          </a:bodyPr>
          <a:lstStyle/>
          <a:p>
            <a:pPr eaLnBrk="1" hangingPunct="1">
              <a:spcBef>
                <a:spcPct val="0"/>
              </a:spcBef>
            </a:pPr>
            <a:r>
              <a:rPr lang="en-US" dirty="0" smtClean="0"/>
              <a:t>The </a:t>
            </a:r>
            <a:r>
              <a:rPr lang="en-US" i="1" dirty="0" smtClean="0"/>
              <a:t>NC Arts Education Essential Standards </a:t>
            </a:r>
            <a:r>
              <a:rPr lang="en-US" dirty="0" smtClean="0"/>
              <a:t>use Revised Bloom’s Taxonomy (RBT) verbs that are consistent across disciplines </a:t>
            </a:r>
            <a:r>
              <a:rPr lang="en-US" dirty="0" smtClean="0"/>
              <a:t>and </a:t>
            </a:r>
            <a:r>
              <a:rPr lang="en-US" dirty="0" smtClean="0"/>
              <a:t>assist the teacher and learner with understanding the standards-based outcomes identified for each of the Essential Standards and Clarifying Objectives.  The standards have a focus on concepts and skills in relationship to those concepts.</a:t>
            </a:r>
          </a:p>
          <a:p>
            <a:pPr eaLnBrk="1" hangingPunct="1">
              <a:spcBef>
                <a:spcPct val="0"/>
              </a:spcBef>
            </a:pPr>
            <a:endParaRPr lang="en-US" dirty="0" smtClean="0"/>
          </a:p>
          <a:p>
            <a:pPr marL="674553" lvl="1" indent="-224851"/>
            <a:r>
              <a:rPr lang="en-US" dirty="0" smtClean="0"/>
              <a:t>Where the 2005 SCS often used more than one verb per objective, the NC Arts Education Essential Standards are limited to one RBT verb per Clarifying Objective.  The use of the RBT verbs accomplishes several results that will benefit both teachers and students:</a:t>
            </a:r>
          </a:p>
          <a:p>
            <a:pPr marL="674553" lvl="1" indent="-224851"/>
            <a:endParaRPr lang="en-US" dirty="0" smtClean="0"/>
          </a:p>
          <a:p>
            <a:pPr marL="674553" lvl="1" indent="-224851">
              <a:buFont typeface="Calibri" pitchFamily="34" charset="0"/>
              <a:buAutoNum type="arabicPeriod"/>
            </a:pPr>
            <a:r>
              <a:rPr lang="en-US" dirty="0" smtClean="0"/>
              <a:t>The learning outcomes are clear.</a:t>
            </a:r>
          </a:p>
          <a:p>
            <a:pPr marL="674553" lvl="1" indent="-224851">
              <a:buFont typeface="Calibri" pitchFamily="34" charset="0"/>
              <a:buAutoNum type="arabicPeriod"/>
            </a:pPr>
            <a:r>
              <a:rPr lang="en-US" dirty="0" smtClean="0"/>
              <a:t>There is a consistent definition and understanding of the RBT verbs across disciplines.</a:t>
            </a:r>
          </a:p>
          <a:p>
            <a:pPr marL="674553" lvl="1" indent="-224851">
              <a:buFont typeface="Calibri" pitchFamily="34" charset="0"/>
              <a:buAutoNum type="arabicPeriod"/>
            </a:pPr>
            <a:r>
              <a:rPr lang="en-US" dirty="0" smtClean="0"/>
              <a:t>The focus is on learning objectives, rather than activities.  The activities that are associated with the objectives become Assessments.  </a:t>
            </a:r>
          </a:p>
          <a:p>
            <a:pPr marL="674553" lvl="1" indent="-224851">
              <a:buFont typeface="Calibri" pitchFamily="34" charset="0"/>
              <a:buAutoNum type="arabicPeriod"/>
            </a:pPr>
            <a:endParaRPr lang="en-US" dirty="0" smtClean="0"/>
          </a:p>
          <a:p>
            <a:pPr marL="674553" lvl="1" indent="-224851"/>
            <a:r>
              <a:rPr lang="en-US" i="1" dirty="0" smtClean="0"/>
              <a:t>Pages 11 and 12 in the Crosswalks </a:t>
            </a:r>
            <a:r>
              <a:rPr lang="en-US" dirty="0" smtClean="0"/>
              <a:t>for each discipline provide several examples of how RBT is reflected in the standards.  Page 12 also provides sample Assessment Prototypes for each grade span (elementary, middle, and high).  The Assessment Prototypes, or AP’s, are used in a variety of ways in the instructional tools that have been or are being developed for the Essential Standards. Additional guidance on assessment will be provided in the instructional toolkit.  Please keep in mind that the Assessment Prototypes are examples only, and are not required.  </a:t>
            </a:r>
          </a:p>
          <a:p>
            <a:pPr marL="674553" lvl="1" indent="-224851"/>
            <a:endParaRPr lang="en-US" dirty="0" smtClean="0"/>
          </a:p>
          <a:p>
            <a:pPr eaLnBrk="1" hangingPunct="1">
              <a:spcBef>
                <a:spcPct val="0"/>
              </a:spcBef>
            </a:pPr>
            <a:endParaRPr lang="en-US" dirty="0" smtClean="0"/>
          </a:p>
          <a:p>
            <a:pPr eaLnBrk="1" hangingPunct="1">
              <a:spcBef>
                <a:spcPct val="0"/>
              </a:spcBef>
            </a:pPr>
            <a:endParaRPr lang="en-US" dirty="0" smtClean="0"/>
          </a:p>
        </p:txBody>
      </p:sp>
      <p:sp>
        <p:nvSpPr>
          <p:cNvPr id="460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54324EE-AABF-4194-8B4C-944145D6E0C2}" type="slidenum">
              <a:rPr lang="en-US"/>
              <a:pPr fontAlgn="base">
                <a:spcBef>
                  <a:spcPct val="0"/>
                </a:spcBef>
                <a:spcAft>
                  <a:spcPct val="0"/>
                </a:spcAft>
                <a:defRPr/>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Remembering:</a:t>
            </a:r>
            <a:r>
              <a:rPr lang="en-US" dirty="0" smtClean="0"/>
              <a:t> can the student recall or remember the information? define, duplicate, list, memorize, recall, repeat, reproduce state </a:t>
            </a:r>
            <a:r>
              <a:rPr lang="en-US" b="1" dirty="0" smtClean="0"/>
              <a:t>Understanding:</a:t>
            </a:r>
            <a:r>
              <a:rPr lang="en-US" dirty="0" smtClean="0"/>
              <a:t> can the student explain ideas or concepts? classify, describe, discuss, explain, identify, locate, recognize, report, select, translate, paraphrase </a:t>
            </a:r>
            <a:r>
              <a:rPr lang="en-US" b="1" dirty="0" smtClean="0"/>
              <a:t>Applying</a:t>
            </a:r>
            <a:r>
              <a:rPr lang="en-US" dirty="0" smtClean="0"/>
              <a:t>: can the student use the information in a new way? choose, demonstrate, dramatize, employ, illustrate, interpret, operate, schedule, sketch, solve, use, write. </a:t>
            </a:r>
            <a:r>
              <a:rPr lang="en-US" b="1" dirty="0" smtClean="0"/>
              <a:t>Analyzing</a:t>
            </a:r>
            <a:r>
              <a:rPr lang="en-US" dirty="0" smtClean="0"/>
              <a:t>: can the student distinguish between the different parts? appraise, compare, contrast, criticize, differentiate, discriminate, distinguish, examine, experiment, question, test. </a:t>
            </a:r>
            <a:r>
              <a:rPr lang="en-US" b="1" dirty="0" smtClean="0"/>
              <a:t>Evaluating</a:t>
            </a:r>
            <a:r>
              <a:rPr lang="en-US" dirty="0" smtClean="0"/>
              <a:t>: can the student justify a stand or decision? appraise, argue, defend, judge, select, support, value, evaluate </a:t>
            </a:r>
            <a:r>
              <a:rPr lang="en-US" b="1" dirty="0" smtClean="0"/>
              <a:t>Creating</a:t>
            </a:r>
            <a:r>
              <a:rPr lang="en-US" dirty="0" smtClean="0"/>
              <a:t>: can the student create new product or point of view? assemble, construct, create, design, develop, formulate, write. </a:t>
            </a:r>
            <a:endParaRPr lang="en-US" dirty="0"/>
          </a:p>
        </p:txBody>
      </p:sp>
      <p:sp>
        <p:nvSpPr>
          <p:cNvPr id="4" name="Slide Number Placeholder 3"/>
          <p:cNvSpPr>
            <a:spLocks noGrp="1"/>
          </p:cNvSpPr>
          <p:nvPr>
            <p:ph type="sldNum" sz="quarter" idx="10"/>
          </p:nvPr>
        </p:nvSpPr>
        <p:spPr/>
        <p:txBody>
          <a:bodyPr/>
          <a:lstStyle/>
          <a:p>
            <a:fld id="{BFDB8748-FB5C-4054-818B-B439D0F519E3}"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Consider the typical</a:t>
            </a:r>
            <a:r>
              <a:rPr lang="en-US" baseline="0" dirty="0" smtClean="0"/>
              <a:t> </a:t>
            </a:r>
            <a:r>
              <a:rPr lang="en-US" dirty="0" smtClean="0"/>
              <a:t>cue words for</a:t>
            </a:r>
            <a:r>
              <a:rPr lang="en-US" baseline="0" dirty="0" smtClean="0"/>
              <a:t> each level &amp; </a:t>
            </a:r>
            <a:r>
              <a:rPr lang="en-US" b="1" baseline="0" dirty="0" smtClean="0"/>
              <a:t>talk with your colleagues </a:t>
            </a:r>
            <a:r>
              <a:rPr lang="en-US" baseline="0" dirty="0" smtClean="0"/>
              <a:t>about how it translates in the arts.</a:t>
            </a:r>
          </a:p>
          <a:p>
            <a:r>
              <a:rPr lang="en-US" dirty="0" smtClean="0"/>
              <a:t>Remembering - define, duplicate, list, memorize, recall, repeat, reproduce</a:t>
            </a:r>
            <a:r>
              <a:rPr lang="en-US" baseline="0" dirty="0" smtClean="0"/>
              <a:t> </a:t>
            </a:r>
          </a:p>
          <a:p>
            <a:r>
              <a:rPr lang="en-US" baseline="0" dirty="0" smtClean="0"/>
              <a:t>Understanding - </a:t>
            </a:r>
            <a:r>
              <a:rPr lang="en-US" dirty="0" smtClean="0"/>
              <a:t>classify, describe, discuss, explain, identify, locate, recognize, report, select, translate, paraphrase </a:t>
            </a:r>
          </a:p>
          <a:p>
            <a:r>
              <a:rPr lang="en-US" dirty="0" smtClean="0"/>
              <a:t>Applying - choose, demonstrate, dramatize, employ, illustrate, interpret, operate, schedule, sketch, solve, use, write. </a:t>
            </a:r>
          </a:p>
          <a:p>
            <a:r>
              <a:rPr lang="en-US" dirty="0" smtClean="0"/>
              <a:t>Analyzing - appraise, compare, contrast, criticize, differentiate, discriminate, distinguish, examine, experiment, question, test. </a:t>
            </a:r>
          </a:p>
          <a:p>
            <a:r>
              <a:rPr lang="en-US" dirty="0" smtClean="0"/>
              <a:t>Evaluating</a:t>
            </a:r>
            <a:r>
              <a:rPr lang="en-US" baseline="0" dirty="0" smtClean="0"/>
              <a:t> - </a:t>
            </a:r>
            <a:r>
              <a:rPr lang="en-US" dirty="0" smtClean="0"/>
              <a:t>appraise, argue, defend, judge, select, support, value, evaluate. </a:t>
            </a:r>
          </a:p>
          <a:p>
            <a:r>
              <a:rPr lang="en-US" dirty="0" smtClean="0"/>
              <a:t>Creating</a:t>
            </a:r>
            <a:r>
              <a:rPr lang="en-US" baseline="0" dirty="0" smtClean="0"/>
              <a:t> - </a:t>
            </a:r>
            <a:r>
              <a:rPr lang="en-US" dirty="0" smtClean="0"/>
              <a:t>assemble, construct, create, design, develop, formulate, write. </a:t>
            </a:r>
            <a:endParaRPr lang="en-US" dirty="0"/>
          </a:p>
        </p:txBody>
      </p:sp>
      <p:sp>
        <p:nvSpPr>
          <p:cNvPr id="4" name="Slide Number Placeholder 3"/>
          <p:cNvSpPr>
            <a:spLocks noGrp="1"/>
          </p:cNvSpPr>
          <p:nvPr>
            <p:ph type="sldNum" sz="quarter" idx="10"/>
          </p:nvPr>
        </p:nvSpPr>
        <p:spPr/>
        <p:txBody>
          <a:bodyPr/>
          <a:lstStyle/>
          <a:p>
            <a:fld id="{BFDB8748-FB5C-4054-818B-B439D0F519E3}"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 you</a:t>
            </a:r>
            <a:r>
              <a:rPr lang="en-US" baseline="0" dirty="0" smtClean="0"/>
              <a:t> navigate the crosswalks document – think about the cognitive level “natural fits” for the various essential standards.  Discuss with your colleagues times when you might start with a standard at one level and “ramp up” the instruction to a more advanced level on the pyramid.</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Each crosswalk document provides a page (pg. 10) dedicated solely to the Verbs used in the essential standards and their placement on the taxonomy.</a:t>
            </a:r>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FDB8748-FB5C-4054-818B-B439D0F519E3}"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kern="1200" baseline="0" dirty="0" smtClean="0">
                <a:solidFill>
                  <a:schemeClr val="tx1"/>
                </a:solidFill>
                <a:latin typeface="+mn-lt"/>
                <a:ea typeface="+mn-ea"/>
                <a:cs typeface="+mn-cs"/>
              </a:rPr>
              <a:t>While each of the four distinct disciplines of the arts (dance, music, theatre arts, and visual arts) offers its own unique set of knowledge, skills, and processes – these skills translate well across the interdisciplinary themes of 21</a:t>
            </a:r>
            <a:r>
              <a:rPr lang="en-US" sz="1200" b="0" kern="1200" baseline="30000" dirty="0" smtClean="0">
                <a:solidFill>
                  <a:schemeClr val="tx1"/>
                </a:solidFill>
                <a:latin typeface="+mn-lt"/>
                <a:ea typeface="+mn-ea"/>
                <a:cs typeface="+mn-cs"/>
              </a:rPr>
              <a:t>st</a:t>
            </a:r>
            <a:r>
              <a:rPr lang="en-US" sz="1200" b="0" kern="1200" baseline="0" dirty="0" smtClean="0">
                <a:solidFill>
                  <a:schemeClr val="tx1"/>
                </a:solidFill>
                <a:latin typeface="+mn-lt"/>
                <a:ea typeface="+mn-ea"/>
                <a:cs typeface="+mn-cs"/>
              </a:rPr>
              <a:t> century learning.  </a:t>
            </a:r>
          </a:p>
          <a:p>
            <a:r>
              <a:rPr lang="en-US" sz="1200" b="0" kern="1200" baseline="0" dirty="0" smtClean="0">
                <a:solidFill>
                  <a:schemeClr val="tx1"/>
                </a:solidFill>
                <a:latin typeface="+mn-lt"/>
                <a:ea typeface="+mn-ea"/>
                <a:cs typeface="+mn-cs"/>
              </a:rPr>
              <a:t>The new teacher evaluation instrument calls attention to this in Standard IIID.</a:t>
            </a:r>
          </a:p>
          <a:p>
            <a:r>
              <a:rPr lang="en-US" sz="1200" b="0" kern="1200" baseline="0" dirty="0" smtClean="0">
                <a:solidFill>
                  <a:schemeClr val="tx1"/>
                </a:solidFill>
                <a:latin typeface="+mn-lt"/>
                <a:ea typeface="+mn-ea"/>
                <a:cs typeface="+mn-cs"/>
              </a:rPr>
              <a:t>A document has been created to provide “real-world” examples to support the connections between the arts and these themes.  That document can be found in the resources for this module (outside the PowerPoint).</a:t>
            </a:r>
            <a:endParaRPr lang="en-US" b="0" dirty="0"/>
          </a:p>
        </p:txBody>
      </p:sp>
      <p:sp>
        <p:nvSpPr>
          <p:cNvPr id="4" name="Slide Number Placeholder 3"/>
          <p:cNvSpPr>
            <a:spLocks noGrp="1"/>
          </p:cNvSpPr>
          <p:nvPr>
            <p:ph type="sldNum" sz="quarter" idx="10"/>
          </p:nvPr>
        </p:nvSpPr>
        <p:spPr/>
        <p:txBody>
          <a:bodyPr/>
          <a:lstStyle/>
          <a:p>
            <a:fld id="{BFDB8748-FB5C-4054-818B-B439D0F519E3}"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21</a:t>
            </a:r>
            <a:r>
              <a:rPr lang="en-US" baseline="30000" dirty="0" smtClean="0"/>
              <a:t>st</a:t>
            </a:r>
            <a:r>
              <a:rPr lang="en-US" dirty="0" smtClean="0"/>
              <a:t> Century skills, at their most basic level can be defined by the</a:t>
            </a:r>
            <a:r>
              <a:rPr lang="en-US" baseline="0" dirty="0" smtClean="0"/>
              <a:t> 4 “C”s – Communication, Collaboration, Creativity, &amp; Connections.  We’ve been saying for years that the arts prepare students for success in the workforce – you can see by exploring the crosswalks how the 21</a:t>
            </a:r>
            <a:r>
              <a:rPr lang="en-US" baseline="30000" dirty="0" smtClean="0"/>
              <a:t>st</a:t>
            </a:r>
            <a:r>
              <a:rPr lang="en-US" baseline="0" dirty="0" smtClean="0"/>
              <a:t> century skills are naturally woven throughout.  These might be good talking points when someone asks you about the benefit of the arts…</a:t>
            </a:r>
            <a:endParaRPr lang="en-US" dirty="0" smtClean="0"/>
          </a:p>
          <a:p>
            <a:endParaRPr lang="en-US" dirty="0"/>
          </a:p>
        </p:txBody>
      </p:sp>
      <p:sp>
        <p:nvSpPr>
          <p:cNvPr id="4" name="Slide Number Placeholder 3"/>
          <p:cNvSpPr>
            <a:spLocks noGrp="1"/>
          </p:cNvSpPr>
          <p:nvPr>
            <p:ph type="sldNum" sz="quarter" idx="10"/>
          </p:nvPr>
        </p:nvSpPr>
        <p:spPr/>
        <p:txBody>
          <a:bodyPr/>
          <a:lstStyle/>
          <a:p>
            <a:fld id="{BFDB8748-FB5C-4054-818B-B439D0F519E3}"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14691"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b="1" dirty="0" smtClean="0"/>
              <a:t>Visit the P21 website</a:t>
            </a:r>
            <a:r>
              <a:rPr lang="en-US" dirty="0" smtClean="0"/>
              <a:t>: http://www.p21.org/ </a:t>
            </a:r>
          </a:p>
          <a:p>
            <a:pPr eaLnBrk="1" hangingPunct="1"/>
            <a:endParaRPr lang="en-US" dirty="0" smtClean="0"/>
          </a:p>
          <a:p>
            <a:pPr eaLnBrk="1" hangingPunct="1"/>
            <a:r>
              <a:rPr lang="en-US" dirty="0" smtClean="0"/>
              <a:t>Reference Pages 7-9 of each discipline’s Crosswalk – the Essential Standards were filtered through the Framework for 21</a:t>
            </a:r>
            <a:r>
              <a:rPr lang="en-US" baseline="30000" dirty="0" smtClean="0"/>
              <a:t>st</a:t>
            </a:r>
            <a:r>
              <a:rPr lang="en-US" dirty="0" smtClean="0"/>
              <a:t> Century Skills.  If you are not familiar with this website, you may want to visit and become familiar with the Framework and tools that are available here.  (Visit the website, as time allows, look at the framework.)</a:t>
            </a:r>
          </a:p>
          <a:p>
            <a:pPr eaLnBrk="1" hangingPunct="1"/>
            <a:endParaRPr lang="en-US" dirty="0" smtClean="0"/>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856DF80E-13E0-4CC6-B6C2-E656AAB5051F}" type="slidenum">
              <a:rPr lang="en-US" smtClean="0"/>
              <a:pPr>
                <a:defRPr/>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91AF372-8E09-409A-9246-83A9AAAF54E7}" type="datetimeFigureOut">
              <a:rPr lang="en-US" smtClean="0"/>
              <a:pPr/>
              <a:t>9/20/2011</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E56C1F67-338E-443B-9BF1-0F7189FD935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91AF372-8E09-409A-9246-83A9AAAF54E7}" type="datetimeFigureOut">
              <a:rPr lang="en-US" smtClean="0"/>
              <a:pPr/>
              <a:t>9/20/2011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56C1F67-338E-443B-9BF1-0F7189FD935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91AF372-8E09-409A-9246-83A9AAAF54E7}" type="datetimeFigureOut">
              <a:rPr lang="en-US" smtClean="0"/>
              <a:pPr/>
              <a:t>9/20/2011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56C1F67-338E-443B-9BF1-0F7189FD935D}"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cSld name="4_Title Slide">
    <p:spTree>
      <p:nvGrpSpPr>
        <p:cNvPr id="1" name=""/>
        <p:cNvGrpSpPr/>
        <p:nvPr/>
      </p:nvGrpSpPr>
      <p:grpSpPr>
        <a:xfrm>
          <a:off x="0" y="0"/>
          <a:ext cx="0" cy="0"/>
          <a:chOff x="0" y="0"/>
          <a:chExt cx="0" cy="0"/>
        </a:xfrm>
      </p:grpSpPr>
      <p:sp>
        <p:nvSpPr>
          <p:cNvPr id="2" name="Rectangle 2"/>
          <p:cNvSpPr>
            <a:spLocks noGrp="1"/>
          </p:cNvSpPr>
          <p:nvPr/>
        </p:nvSpPr>
        <p:spPr bwMode="auto">
          <a:xfrm>
            <a:off x="457200" y="457200"/>
            <a:ext cx="8229600" cy="914400"/>
          </a:xfrm>
          <a:prstGeom prst="rect">
            <a:avLst/>
          </a:prstGeom>
        </p:spPr>
        <p:txBody>
          <a:bodyPr/>
          <a:lstStyle/>
          <a:p>
            <a:pPr algn="ctr">
              <a:defRPr/>
            </a:pPr>
            <a:endParaRPr lang="en-US" sz="4000" b="1">
              <a:solidFill>
                <a:srgbClr val="00457E"/>
              </a:solidFill>
              <a:latin typeface="Arial" charset="0"/>
              <a:cs typeface="Arial" charset="0"/>
            </a:endParaRPr>
          </a:p>
        </p:txBody>
      </p:sp>
      <p:sp>
        <p:nvSpPr>
          <p:cNvPr id="3" name="Rectangle 3"/>
          <p:cNvSpPr>
            <a:spLocks noGrp="1"/>
          </p:cNvSpPr>
          <p:nvPr/>
        </p:nvSpPr>
        <p:spPr bwMode="auto">
          <a:xfrm>
            <a:off x="457200" y="1524000"/>
            <a:ext cx="8229600" cy="4267200"/>
          </a:xfrm>
          <a:prstGeom prst="rect">
            <a:avLst/>
          </a:prstGeom>
        </p:spPr>
        <p:txBody>
          <a:bodyPr/>
          <a:lstStyle/>
          <a:p>
            <a:pPr marL="342900" indent="-342900">
              <a:spcBef>
                <a:spcPct val="20000"/>
              </a:spcBef>
              <a:buFont typeface="Arial" charset="0"/>
              <a:buChar char="•"/>
              <a:defRPr/>
            </a:pPr>
            <a:endParaRPr lang="en-US" sz="3200">
              <a:solidFill>
                <a:srgbClr val="00457E"/>
              </a:solidFill>
              <a:latin typeface="Arial" charset="0"/>
              <a:cs typeface="Arial" charset="0"/>
            </a:endParaRPr>
          </a:p>
        </p:txBody>
      </p:sp>
    </p:spTree>
    <p:extLst>
      <p:ext uri="{BB962C8B-B14F-4D97-AF65-F5344CB8AC3E}">
        <p14:creationId xmlns="" xmlns:p14="http://schemas.microsoft.com/office/powerpoint/2010/main" val="12650704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9906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600200"/>
            <a:ext cx="7772400" cy="4495800"/>
          </a:xfrm>
        </p:spPr>
        <p:txBody>
          <a:bodyPr/>
          <a:lstStyle/>
          <a:p>
            <a:pPr lvl="0"/>
            <a:endParaRPr lang="en-US" noProof="0"/>
          </a:p>
        </p:txBody>
      </p:sp>
      <p:sp>
        <p:nvSpPr>
          <p:cNvPr id="4" name="Slide Number Placeholder 3"/>
          <p:cNvSpPr>
            <a:spLocks noGrp="1"/>
          </p:cNvSpPr>
          <p:nvPr>
            <p:ph type="sldNum" sz="quarter" idx="10"/>
          </p:nvPr>
        </p:nvSpPr>
        <p:spPr>
          <a:xfrm>
            <a:off x="6553200" y="6248400"/>
            <a:ext cx="1905000" cy="457200"/>
          </a:xfrm>
        </p:spPr>
        <p:txBody>
          <a:bodyPr/>
          <a:lstStyle>
            <a:lvl1pPr>
              <a:defRPr/>
            </a:lvl1pPr>
          </a:lstStyle>
          <a:p>
            <a:pPr>
              <a:defRPr/>
            </a:pPr>
            <a:fld id="{D5D89561-435C-4408-93B1-8F90DB64F761}" type="slidenum">
              <a:rPr lang="en-US"/>
              <a:pPr>
                <a:defRPr/>
              </a:pPr>
              <a:t>‹#›</a:t>
            </a:fld>
            <a:endParaRPr lang="en-US">
              <a:solidFill>
                <a:schemeClr val="tx1"/>
              </a:solidFill>
            </a:endParaRPr>
          </a:p>
        </p:txBody>
      </p:sp>
    </p:spTree>
    <p:extLst>
      <p:ext uri="{BB962C8B-B14F-4D97-AF65-F5344CB8AC3E}">
        <p14:creationId xmlns="" xmlns:p14="http://schemas.microsoft.com/office/powerpoint/2010/main" val="1427348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91AF372-8E09-409A-9246-83A9AAAF54E7}" type="datetimeFigureOut">
              <a:rPr lang="en-US" smtClean="0"/>
              <a:pPr/>
              <a:t>9/20/2011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56C1F67-338E-443B-9BF1-0F7189FD935D}"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91AF372-8E09-409A-9246-83A9AAAF54E7}" type="datetimeFigureOut">
              <a:rPr lang="en-US" smtClean="0"/>
              <a:pPr/>
              <a:t>9/20/2011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56C1F67-338E-443B-9BF1-0F7189FD935D}"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91AF372-8E09-409A-9246-83A9AAAF54E7}" type="datetimeFigureOut">
              <a:rPr lang="en-US" smtClean="0"/>
              <a:pPr/>
              <a:t>9/20/2011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56C1F67-338E-443B-9BF1-0F7189FD935D}"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91AF372-8E09-409A-9246-83A9AAAF54E7}" type="datetimeFigureOut">
              <a:rPr lang="en-US" smtClean="0"/>
              <a:pPr/>
              <a:t>9/20/2011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E56C1F67-338E-443B-9BF1-0F7189FD935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91AF372-8E09-409A-9246-83A9AAAF54E7}" type="datetimeFigureOut">
              <a:rPr lang="en-US" smtClean="0"/>
              <a:pPr/>
              <a:t>9/20/2011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E56C1F67-338E-443B-9BF1-0F7189FD935D}"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91AF372-8E09-409A-9246-83A9AAAF54E7}" type="datetimeFigureOut">
              <a:rPr lang="en-US" smtClean="0"/>
              <a:pPr/>
              <a:t>9/20/2011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E56C1F67-338E-443B-9BF1-0F7189FD935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191AF372-8E09-409A-9246-83A9AAAF54E7}" type="datetimeFigureOut">
              <a:rPr lang="en-US" smtClean="0"/>
              <a:pPr/>
              <a:t>9/20/2011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56C1F67-338E-443B-9BF1-0F7189FD935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91AF372-8E09-409A-9246-83A9AAAF54E7}" type="datetimeFigureOut">
              <a:rPr lang="en-US" smtClean="0"/>
              <a:pPr/>
              <a:t>9/20/2011</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E56C1F67-338E-443B-9BF1-0F7189FD935D}"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5"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91AF372-8E09-409A-9246-83A9AAAF54E7}" type="datetimeFigureOut">
              <a:rPr lang="en-US" smtClean="0"/>
              <a:pPr/>
              <a:t>9/20/2011</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E56C1F67-338E-443B-9BF1-0F7189FD935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www.p21.org/"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hyperlink" Target="http://www.ncpublicschools.org/docs/curriculum/artsed/resources/21stcentury.pdf" TargetMode="External"/><Relationship Id="rId4" Type="http://schemas.openxmlformats.org/officeDocument/2006/relationships/hyperlink" Target="http://www.p21.org/documents/P21_arts_map_final.pdf" TargetMode="External"/></Relationships>
</file>

<file path=ppt/slides/_rels/slide12.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7.jpeg"/><Relationship Id="rId7" Type="http://schemas.openxmlformats.org/officeDocument/2006/relationships/diagramQuickStyle" Target="../diagrams/quickStyle2.xml"/><Relationship Id="rId12"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Layout" Target="../diagrams/layout2.xml"/><Relationship Id="rId11" Type="http://schemas.openxmlformats.org/officeDocument/2006/relationships/image" Target="../media/image10.wmf"/><Relationship Id="rId5" Type="http://schemas.openxmlformats.org/officeDocument/2006/relationships/diagramData" Target="../diagrams/data2.xml"/><Relationship Id="rId10" Type="http://schemas.openxmlformats.org/officeDocument/2006/relationships/image" Target="../media/image9.jpeg"/><Relationship Id="rId4" Type="http://schemas.openxmlformats.org/officeDocument/2006/relationships/image" Target="../media/image8.jpeg"/><Relationship Id="rId9" Type="http://schemas.microsoft.com/office/2007/relationships/diagramDrawing" Target="../diagrams/drawing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images.google.com/imgres?imgurl=http://images.pearsoned-ema.com/jpeg/large/9780801319037.jpg&amp;imgrefurl=http://www.pearsoned.co.uk/Bookshop/detail.asp?item=195584&amp;usg=__Fxm2uuZcsTINDUg6Ft11b6I_D3A=&amp;h=648&amp;w=527&amp;sz=85&amp;hl=en&amp;start=1&amp;sig2=fhBKk_p8nU9fNnBxZqRHng&amp;tbnid=LKdFKumlZyfmDM:&amp;tbnh=137&amp;tbnw=111&amp;ei=iSBhScumM9uImQfGicGxDg&amp;prev=/images?q=Dr+Lorin+Anderson+A+Taxonomy+for+Teaching+Learning+and+Assessing:+A+Revision+of+Bloom's+Taxonomy&amp;gbv=2&amp;hl=en" TargetMode="External"/><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Common Core </a:t>
            </a:r>
            <a:br>
              <a:rPr lang="en-US" dirty="0" smtClean="0"/>
            </a:br>
            <a:r>
              <a:rPr lang="en-US" dirty="0" smtClean="0"/>
              <a:t>Essential Standards </a:t>
            </a:r>
            <a:br>
              <a:rPr lang="en-US" dirty="0" smtClean="0"/>
            </a:br>
            <a:r>
              <a:rPr lang="en-US" dirty="0" smtClean="0"/>
              <a:t>in the Arts</a:t>
            </a:r>
            <a:endParaRPr lang="en-US" dirty="0"/>
          </a:p>
        </p:txBody>
      </p:sp>
      <p:sp>
        <p:nvSpPr>
          <p:cNvPr id="3" name="Subtitle 2"/>
          <p:cNvSpPr>
            <a:spLocks noGrp="1"/>
          </p:cNvSpPr>
          <p:nvPr>
            <p:ph type="subTitle" idx="1"/>
          </p:nvPr>
        </p:nvSpPr>
        <p:spPr/>
        <p:txBody>
          <a:bodyPr/>
          <a:lstStyle/>
          <a:p>
            <a:endParaRPr lang="en-US" dirty="0" smtClean="0"/>
          </a:p>
          <a:p>
            <a:r>
              <a:rPr lang="en-US" dirty="0" smtClean="0"/>
              <a:t>Module 2</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a:xfrm>
            <a:off x="457200" y="304800"/>
            <a:ext cx="8229600" cy="914400"/>
          </a:xfrm>
        </p:spPr>
        <p:txBody>
          <a:bodyPr>
            <a:normAutofit fontScale="90000"/>
          </a:bodyPr>
          <a:lstStyle/>
          <a:p>
            <a:pPr eaLnBrk="1" hangingPunct="1"/>
            <a:r>
              <a:rPr lang="en-US" sz="3600" smtClean="0">
                <a:latin typeface="Arial" pitchFamily="34" charset="0"/>
                <a:cs typeface="Arial" pitchFamily="34" charset="0"/>
              </a:rPr>
              <a:t>Partnership for </a:t>
            </a:r>
            <a:br>
              <a:rPr lang="en-US" sz="3600" smtClean="0">
                <a:latin typeface="Arial" pitchFamily="34" charset="0"/>
                <a:cs typeface="Arial" pitchFamily="34" charset="0"/>
              </a:rPr>
            </a:br>
            <a:r>
              <a:rPr lang="en-US" sz="3600" smtClean="0">
                <a:latin typeface="Arial" pitchFamily="34" charset="0"/>
                <a:cs typeface="Arial" pitchFamily="34" charset="0"/>
              </a:rPr>
              <a:t>21</a:t>
            </a:r>
            <a:r>
              <a:rPr lang="en-US" sz="3600" baseline="30000" smtClean="0">
                <a:latin typeface="Arial" pitchFamily="34" charset="0"/>
                <a:cs typeface="Arial" pitchFamily="34" charset="0"/>
              </a:rPr>
              <a:t>st</a:t>
            </a:r>
            <a:r>
              <a:rPr lang="en-US" sz="3600" smtClean="0">
                <a:latin typeface="Arial" pitchFamily="34" charset="0"/>
                <a:cs typeface="Arial" pitchFamily="34" charset="0"/>
              </a:rPr>
              <a:t> Century Skills (P21)</a:t>
            </a:r>
          </a:p>
        </p:txBody>
      </p:sp>
      <p:sp>
        <p:nvSpPr>
          <p:cNvPr id="54275" name="Content Placeholder 2"/>
          <p:cNvSpPr>
            <a:spLocks noGrp="1"/>
          </p:cNvSpPr>
          <p:nvPr>
            <p:ph idx="1"/>
          </p:nvPr>
        </p:nvSpPr>
        <p:spPr>
          <a:xfrm>
            <a:off x="5410200" y="5486400"/>
            <a:ext cx="3429000" cy="457200"/>
          </a:xfrm>
        </p:spPr>
        <p:txBody>
          <a:bodyPr/>
          <a:lstStyle/>
          <a:p>
            <a:pPr eaLnBrk="1" hangingPunct="1">
              <a:buFont typeface="Arial" pitchFamily="34" charset="0"/>
              <a:buNone/>
            </a:pPr>
            <a:r>
              <a:rPr lang="en-US" sz="1600" smtClean="0">
                <a:latin typeface="Arial" pitchFamily="34" charset="0"/>
                <a:cs typeface="Arial" pitchFamily="34" charset="0"/>
              </a:rPr>
              <a:t>Crosswalks, Pages 7-9</a:t>
            </a:r>
          </a:p>
        </p:txBody>
      </p:sp>
      <p:pic>
        <p:nvPicPr>
          <p:cNvPr id="54276" name="Picture 4" descr="p21_rainbow_id254.jpg"/>
          <p:cNvPicPr>
            <a:picLocks noChangeAspect="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524000" y="1524000"/>
            <a:ext cx="5715000" cy="38528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4277" name="Rectangle 5"/>
          <p:cNvSpPr>
            <a:spLocks noChangeArrowheads="1"/>
          </p:cNvSpPr>
          <p:nvPr/>
        </p:nvSpPr>
        <p:spPr bwMode="auto">
          <a:xfrm>
            <a:off x="457200" y="5486400"/>
            <a:ext cx="6096000"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a:t>P21 website: </a:t>
            </a:r>
            <a:r>
              <a:rPr lang="en-US">
                <a:hlinkClick r:id="rId4"/>
              </a:rPr>
              <a:t>http://www.p21.org/  </a:t>
            </a: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p:txBody>
          <a:bodyPr/>
          <a:lstStyle/>
          <a:p>
            <a:pPr eaLnBrk="1" hangingPunct="1"/>
            <a:r>
              <a:rPr lang="en-US" smtClean="0">
                <a:latin typeface="Arial" pitchFamily="34" charset="0"/>
                <a:cs typeface="Arial" pitchFamily="34" charset="0"/>
              </a:rPr>
              <a:t>P21 Resources</a:t>
            </a:r>
          </a:p>
        </p:txBody>
      </p:sp>
      <p:pic>
        <p:nvPicPr>
          <p:cNvPr id="56323" name="Picture 2"/>
          <p:cNvPicPr>
            <a:picLocks noGrp="1" noChangeAspect="1" noChangeArrowheads="1"/>
          </p:cNvPicPr>
          <p:nvPr>
            <p:ph sz="half" idx="1"/>
          </p:nvPr>
        </p:nvPicPr>
        <p:blipFill>
          <a:blip r:embed="rId3" cstate="print">
            <a:extLst>
              <a:ext uri="{28A0092B-C50C-407E-A947-70E740481C1C}">
                <a14:useLocalDpi xmlns="" xmlns:a14="http://schemas.microsoft.com/office/drawing/2010/main" val="0"/>
              </a:ext>
            </a:extLst>
          </a:blip>
          <a:srcRect/>
          <a:stretch>
            <a:fillRect/>
          </a:stretch>
        </p:blipFill>
        <p:spPr>
          <a:xfrm>
            <a:off x="312738" y="1371600"/>
            <a:ext cx="4183062" cy="3200400"/>
          </a:xfrm>
        </p:spPr>
      </p:pic>
      <p:sp>
        <p:nvSpPr>
          <p:cNvPr id="56324" name="Text Placeholder 11"/>
          <p:cNvSpPr>
            <a:spLocks noGrp="1"/>
          </p:cNvSpPr>
          <p:nvPr>
            <p:ph sz="half" idx="2"/>
          </p:nvPr>
        </p:nvSpPr>
        <p:spPr>
          <a:xfrm>
            <a:off x="533400" y="4800600"/>
            <a:ext cx="3810000" cy="457200"/>
          </a:xfrm>
        </p:spPr>
        <p:txBody>
          <a:bodyPr>
            <a:normAutofit fontScale="77500" lnSpcReduction="20000"/>
          </a:bodyPr>
          <a:lstStyle/>
          <a:p>
            <a:pPr eaLnBrk="1" hangingPunct="1">
              <a:buFont typeface="Arial" pitchFamily="34" charset="0"/>
              <a:buNone/>
            </a:pPr>
            <a:r>
              <a:rPr lang="en-US" sz="1600" b="1" dirty="0" smtClean="0">
                <a:latin typeface="Arial" pitchFamily="34" charset="0"/>
                <a:cs typeface="Arial" pitchFamily="34" charset="0"/>
                <a:hlinkClick r:id="rId4"/>
              </a:rPr>
              <a:t>Arts Skills Map</a:t>
            </a:r>
            <a:endParaRPr lang="en-US" sz="1600" b="1" dirty="0" smtClean="0">
              <a:latin typeface="Arial" pitchFamily="34" charset="0"/>
              <a:cs typeface="Arial" pitchFamily="34" charset="0"/>
            </a:endParaRPr>
          </a:p>
          <a:p>
            <a:pPr eaLnBrk="1" hangingPunct="1">
              <a:buFont typeface="Arial" pitchFamily="34" charset="0"/>
              <a:buNone/>
            </a:pPr>
            <a:r>
              <a:rPr lang="en-US" sz="1600" dirty="0" smtClean="0">
                <a:latin typeface="Arial" pitchFamily="34" charset="0"/>
                <a:cs typeface="Arial" pitchFamily="34" charset="0"/>
              </a:rPr>
              <a:t> </a:t>
            </a:r>
          </a:p>
        </p:txBody>
      </p:sp>
      <p:sp>
        <p:nvSpPr>
          <p:cNvPr id="56326" name="Text Placeholder 11"/>
          <p:cNvSpPr txBox="1">
            <a:spLocks/>
          </p:cNvSpPr>
          <p:nvPr/>
        </p:nvSpPr>
        <p:spPr bwMode="auto">
          <a:xfrm>
            <a:off x="4648200" y="4800600"/>
            <a:ext cx="4191000" cy="762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20000"/>
              </a:spcBef>
              <a:buFont typeface="Arial" pitchFamily="34" charset="0"/>
              <a:buNone/>
            </a:pPr>
            <a:r>
              <a:rPr lang="en-US" sz="1600" b="1">
                <a:solidFill>
                  <a:srgbClr val="00457E"/>
                </a:solidFill>
                <a:hlinkClick r:id="rId5"/>
              </a:rPr>
              <a:t>Arts Education and 21</a:t>
            </a:r>
            <a:r>
              <a:rPr lang="en-US" sz="1600" b="1" baseline="30000">
                <a:solidFill>
                  <a:srgbClr val="00457E"/>
                </a:solidFill>
                <a:hlinkClick r:id="rId5"/>
              </a:rPr>
              <a:t>st</a:t>
            </a:r>
            <a:r>
              <a:rPr lang="en-US" sz="1600" b="1">
                <a:solidFill>
                  <a:srgbClr val="00457E"/>
                </a:solidFill>
                <a:hlinkClick r:id="rId5"/>
              </a:rPr>
              <a:t> Century Skills in North Carolina</a:t>
            </a:r>
            <a:endParaRPr lang="en-US" sz="1600" b="1">
              <a:solidFill>
                <a:srgbClr val="00457E"/>
              </a:solidFill>
            </a:endParaRPr>
          </a:p>
          <a:p>
            <a:pPr eaLnBrk="1" hangingPunct="1">
              <a:spcBef>
                <a:spcPct val="20000"/>
              </a:spcBef>
            </a:pPr>
            <a:endParaRPr lang="en-US" sz="1600" b="1">
              <a:solidFill>
                <a:srgbClr val="00457E"/>
              </a:solidFill>
            </a:endParaRPr>
          </a:p>
          <a:p>
            <a:pPr eaLnBrk="1" hangingPunct="1">
              <a:spcBef>
                <a:spcPct val="20000"/>
              </a:spcBef>
              <a:buFont typeface="Arial" pitchFamily="34" charset="0"/>
              <a:buNone/>
            </a:pPr>
            <a:r>
              <a:rPr lang="en-US" sz="1600">
                <a:solidFill>
                  <a:srgbClr val="00457E"/>
                </a:solidFill>
              </a:rPr>
              <a:t> </a:t>
            </a:r>
          </a:p>
        </p:txBody>
      </p:sp>
      <p:pic>
        <p:nvPicPr>
          <p:cNvPr id="56327" name="Picture 2"/>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4648200" y="1371600"/>
            <a:ext cx="4135438" cy="3200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4" descr="C:\Documents and Settings\cebert\Local Settings\Temporary Internet Files\Content.IE5\E2KNJMA7\MP900305844[1].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rot="1643926">
            <a:off x="6811384" y="2333839"/>
            <a:ext cx="1825625" cy="25606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8371" name="Rectangle 2"/>
          <p:cNvSpPr>
            <a:spLocks noGrp="1" noChangeArrowheads="1"/>
          </p:cNvSpPr>
          <p:nvPr>
            <p:ph type="title"/>
          </p:nvPr>
        </p:nvSpPr>
        <p:spPr>
          <a:xfrm>
            <a:off x="457200" y="228600"/>
            <a:ext cx="8229600" cy="914400"/>
          </a:xfrm>
        </p:spPr>
        <p:txBody>
          <a:bodyPr/>
          <a:lstStyle/>
          <a:p>
            <a:pPr eaLnBrk="1" hangingPunct="1"/>
            <a:r>
              <a:rPr lang="en-US" smtClean="0">
                <a:latin typeface="Arial" pitchFamily="34" charset="0"/>
                <a:cs typeface="Arial" pitchFamily="34" charset="0"/>
              </a:rPr>
              <a:t>History and Culture</a:t>
            </a:r>
          </a:p>
        </p:txBody>
      </p:sp>
      <p:sp>
        <p:nvSpPr>
          <p:cNvPr id="58372" name="Rectangle 3"/>
          <p:cNvSpPr>
            <a:spLocks noGrp="1" noChangeArrowheads="1"/>
          </p:cNvSpPr>
          <p:nvPr>
            <p:ph type="body" idx="1"/>
          </p:nvPr>
        </p:nvSpPr>
        <p:spPr>
          <a:xfrm>
            <a:off x="533400" y="1143000"/>
            <a:ext cx="4419600" cy="3505200"/>
          </a:xfrm>
        </p:spPr>
        <p:txBody>
          <a:bodyPr/>
          <a:lstStyle/>
          <a:p>
            <a:pPr eaLnBrk="1" hangingPunct="1">
              <a:buFontTx/>
              <a:buNone/>
            </a:pPr>
            <a:endParaRPr lang="en-US" smtClean="0">
              <a:latin typeface="Arial" pitchFamily="34" charset="0"/>
              <a:cs typeface="Arial" pitchFamily="34" charset="0"/>
            </a:endParaRPr>
          </a:p>
          <a:p>
            <a:pPr eaLnBrk="1" hangingPunct="1"/>
            <a:r>
              <a:rPr lang="en-US" smtClean="0">
                <a:latin typeface="Arial" pitchFamily="34" charset="0"/>
                <a:cs typeface="Arial" pitchFamily="34" charset="0"/>
              </a:rPr>
              <a:t>Crosswalks, Page 13</a:t>
            </a:r>
          </a:p>
          <a:p>
            <a:pPr eaLnBrk="1" hangingPunct="1">
              <a:buFontTx/>
              <a:buNone/>
            </a:pPr>
            <a:endParaRPr lang="en-US" smtClean="0">
              <a:latin typeface="Arial" pitchFamily="34" charset="0"/>
              <a:cs typeface="Arial" pitchFamily="34" charset="0"/>
            </a:endParaRPr>
          </a:p>
          <a:p>
            <a:pPr eaLnBrk="1" hangingPunct="1"/>
            <a:r>
              <a:rPr lang="en-US" smtClean="0">
                <a:latin typeface="Arial" pitchFamily="34" charset="0"/>
                <a:cs typeface="Arial" pitchFamily="34" charset="0"/>
              </a:rPr>
              <a:t>Think/Pair/Share:</a:t>
            </a:r>
          </a:p>
          <a:p>
            <a:pPr lvl="1" eaLnBrk="1" hangingPunct="1"/>
            <a:r>
              <a:rPr lang="en-US" smtClean="0">
                <a:latin typeface="Arial" pitchFamily="34" charset="0"/>
                <a:cs typeface="Arial" pitchFamily="34" charset="0"/>
              </a:rPr>
              <a:t>Discuss the Common Clarifying Objectives. </a:t>
            </a:r>
          </a:p>
          <a:p>
            <a:pPr lvl="1" eaLnBrk="1" hangingPunct="1"/>
            <a:r>
              <a:rPr lang="en-US" smtClean="0">
                <a:latin typeface="Arial" pitchFamily="34" charset="0"/>
                <a:cs typeface="Arial" pitchFamily="34" charset="0"/>
              </a:rPr>
              <a:t>What will these look like in your discipline?</a:t>
            </a:r>
          </a:p>
          <a:p>
            <a:pPr eaLnBrk="1" hangingPunct="1">
              <a:buFontTx/>
              <a:buNone/>
            </a:pPr>
            <a:endParaRPr lang="en-US" smtClean="0">
              <a:latin typeface="Arial" pitchFamily="34" charset="0"/>
              <a:cs typeface="Arial" pitchFamily="34" charset="0"/>
            </a:endParaRPr>
          </a:p>
          <a:p>
            <a:pPr eaLnBrk="1" hangingPunct="1">
              <a:buFontTx/>
              <a:buNone/>
            </a:pPr>
            <a:endParaRPr lang="en-US" smtClean="0">
              <a:latin typeface="Arial" pitchFamily="34" charset="0"/>
              <a:cs typeface="Arial" pitchFamily="34" charset="0"/>
            </a:endParaRPr>
          </a:p>
        </p:txBody>
      </p:sp>
      <p:pic>
        <p:nvPicPr>
          <p:cNvPr id="58373" name="Picture 2" descr="C:\Documents and Settings\cebert\Local Settings\Temporary Internet Files\Content.IE5\6DY8PGWP\MP910218864[1].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rot="-2071488">
            <a:off x="6397647" y="4347228"/>
            <a:ext cx="1716088" cy="2017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aphicFrame>
        <p:nvGraphicFramePr>
          <p:cNvPr id="10" name="Content Placeholder 4"/>
          <p:cNvGraphicFramePr>
            <a:graphicFrameLocks/>
          </p:cNvGraphicFramePr>
          <p:nvPr/>
        </p:nvGraphicFramePr>
        <p:xfrm>
          <a:off x="381000" y="5029200"/>
          <a:ext cx="990600" cy="6858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1027" name="Picture 3" descr="C:\Documents and Settings\elizabeth_droessler\Local Settings\Temporary Internet Files\Content.IE5\OMV9BZ32\MP900314238[1].jpg"/>
          <p:cNvPicPr>
            <a:picLocks noChangeAspect="1" noChangeArrowheads="1"/>
          </p:cNvPicPr>
          <p:nvPr/>
        </p:nvPicPr>
        <p:blipFill>
          <a:blip r:embed="rId10" cstate="print"/>
          <a:srcRect/>
          <a:stretch>
            <a:fillRect/>
          </a:stretch>
        </p:blipFill>
        <p:spPr bwMode="auto">
          <a:xfrm>
            <a:off x="4724400" y="2438400"/>
            <a:ext cx="1295400" cy="2895600"/>
          </a:xfrm>
          <a:prstGeom prst="rect">
            <a:avLst/>
          </a:prstGeom>
          <a:noFill/>
        </p:spPr>
      </p:pic>
      <p:pic>
        <p:nvPicPr>
          <p:cNvPr id="1028" name="Picture 4" descr="C:\Documents and Settings\elizabeth_droessler\Local Settings\Temporary Internet Files\Content.IE5\VTQ2U4YR\MC900026872[1].wmf"/>
          <p:cNvPicPr>
            <a:picLocks noChangeAspect="1" noChangeArrowheads="1"/>
          </p:cNvPicPr>
          <p:nvPr/>
        </p:nvPicPr>
        <p:blipFill>
          <a:blip r:embed="rId11" cstate="print"/>
          <a:srcRect/>
          <a:stretch>
            <a:fillRect/>
          </a:stretch>
        </p:blipFill>
        <p:spPr bwMode="auto">
          <a:xfrm>
            <a:off x="5791200" y="228601"/>
            <a:ext cx="3196779" cy="2286000"/>
          </a:xfrm>
          <a:prstGeom prst="rect">
            <a:avLst/>
          </a:prstGeom>
          <a:noFill/>
        </p:spPr>
      </p:pic>
      <p:pic>
        <p:nvPicPr>
          <p:cNvPr id="15" name="Picture 14" descr="noh theatre.jpg"/>
          <p:cNvPicPr>
            <a:picLocks noChangeAspect="1"/>
          </p:cNvPicPr>
          <p:nvPr/>
        </p:nvPicPr>
        <p:blipFill>
          <a:blip r:embed="rId12" cstate="print"/>
          <a:stretch>
            <a:fillRect/>
          </a:stretch>
        </p:blipFill>
        <p:spPr>
          <a:xfrm>
            <a:off x="5562600" y="5562600"/>
            <a:ext cx="609600" cy="762000"/>
          </a:xfrm>
          <a:prstGeom prst="rect">
            <a:avLst/>
          </a:prstGeom>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normAutofit fontScale="90000"/>
          </a:bodyPr>
          <a:lstStyle/>
          <a:p>
            <a:pPr eaLnBrk="1" hangingPunct="1"/>
            <a:r>
              <a:rPr lang="en-US" smtClean="0">
                <a:latin typeface="Arial" pitchFamily="34" charset="0"/>
                <a:cs typeface="Arial" pitchFamily="34" charset="0"/>
              </a:rPr>
              <a:t>Sequencing and Progression</a:t>
            </a:r>
            <a:br>
              <a:rPr lang="en-US" smtClean="0">
                <a:latin typeface="Arial" pitchFamily="34" charset="0"/>
                <a:cs typeface="Arial" pitchFamily="34" charset="0"/>
              </a:rPr>
            </a:br>
            <a:endParaRPr lang="en-US" smtClean="0">
              <a:latin typeface="Arial" pitchFamily="34" charset="0"/>
              <a:cs typeface="Arial" pitchFamily="34" charset="0"/>
            </a:endParaRPr>
          </a:p>
        </p:txBody>
      </p:sp>
      <p:sp>
        <p:nvSpPr>
          <p:cNvPr id="59395" name="Rectangle 3"/>
          <p:cNvSpPr>
            <a:spLocks noGrp="1" noChangeArrowheads="1"/>
          </p:cNvSpPr>
          <p:nvPr>
            <p:ph type="body" idx="1"/>
          </p:nvPr>
        </p:nvSpPr>
        <p:spPr>
          <a:xfrm>
            <a:off x="381000" y="1219200"/>
            <a:ext cx="7772400" cy="4800600"/>
          </a:xfrm>
        </p:spPr>
        <p:txBody>
          <a:bodyPr/>
          <a:lstStyle/>
          <a:p>
            <a:pPr lvl="1" eaLnBrk="1" hangingPunct="1">
              <a:buFontTx/>
              <a:buNone/>
            </a:pPr>
            <a:endParaRPr lang="en-US" sz="2000" smtClean="0">
              <a:latin typeface="Arial" pitchFamily="34" charset="0"/>
              <a:cs typeface="Arial" pitchFamily="34" charset="0"/>
            </a:endParaRPr>
          </a:p>
          <a:p>
            <a:pPr lvl="1" eaLnBrk="1" hangingPunct="1"/>
            <a:r>
              <a:rPr lang="en-US" sz="2400" smtClean="0">
                <a:latin typeface="Arial" pitchFamily="34" charset="0"/>
                <a:cs typeface="Arial" pitchFamily="34" charset="0"/>
              </a:rPr>
              <a:t>Articulated K-12 with multiple entry points embedded </a:t>
            </a:r>
          </a:p>
          <a:p>
            <a:pPr lvl="1" eaLnBrk="1" hangingPunct="1">
              <a:buFontTx/>
              <a:buNone/>
            </a:pPr>
            <a:endParaRPr lang="en-US" sz="2000" smtClean="0">
              <a:latin typeface="Arial" pitchFamily="34" charset="0"/>
              <a:cs typeface="Arial" pitchFamily="34" charset="0"/>
            </a:endParaRPr>
          </a:p>
          <a:p>
            <a:pPr lvl="1" eaLnBrk="1" hangingPunct="1"/>
            <a:r>
              <a:rPr lang="en-US" sz="2400" smtClean="0">
                <a:latin typeface="Arial" pitchFamily="34" charset="0"/>
                <a:cs typeface="Arial" pitchFamily="34" charset="0"/>
              </a:rPr>
              <a:t>Organized grade-by-grade (K-8) and by proficiency level (9-12)</a:t>
            </a:r>
          </a:p>
          <a:p>
            <a:pPr lvl="1" eaLnBrk="1" hangingPunct="1">
              <a:buFontTx/>
              <a:buNone/>
            </a:pPr>
            <a:endParaRPr lang="en-US" sz="2000" smtClean="0">
              <a:latin typeface="Arial" pitchFamily="34" charset="0"/>
              <a:cs typeface="Arial" pitchFamily="34" charset="0"/>
            </a:endParaRPr>
          </a:p>
          <a:p>
            <a:pPr lvl="1" eaLnBrk="1" hangingPunct="1"/>
            <a:r>
              <a:rPr lang="en-US" sz="2400" smtClean="0">
                <a:latin typeface="Arial" pitchFamily="34" charset="0"/>
                <a:cs typeface="Arial" pitchFamily="34" charset="0"/>
              </a:rPr>
              <a:t>Student Profile</a:t>
            </a:r>
          </a:p>
          <a:p>
            <a:pPr lvl="1" eaLnBrk="1" hangingPunct="1">
              <a:buFontTx/>
              <a:buNone/>
            </a:pPr>
            <a:endParaRPr lang="en-US" sz="2000" smtClean="0">
              <a:latin typeface="Arial" pitchFamily="34" charset="0"/>
              <a:cs typeface="Arial" pitchFamily="34" charset="0"/>
            </a:endParaRPr>
          </a:p>
          <a:p>
            <a:pPr eaLnBrk="1" hangingPunct="1">
              <a:buFont typeface="Arial" pitchFamily="34" charset="0"/>
              <a:buNone/>
            </a:pPr>
            <a:endParaRPr lang="en-US" sz="2600" smtClean="0">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eaLnBrk="1" hangingPunct="1"/>
            <a:r>
              <a:rPr lang="en-US" smtClean="0">
                <a:latin typeface="Arial" pitchFamily="34" charset="0"/>
                <a:cs typeface="Arial" pitchFamily="34" charset="0"/>
              </a:rPr>
              <a:t>HS Proficiency Levels</a:t>
            </a:r>
          </a:p>
        </p:txBody>
      </p:sp>
      <p:graphicFrame>
        <p:nvGraphicFramePr>
          <p:cNvPr id="612512" name="Group 160"/>
          <p:cNvGraphicFramePr>
            <a:graphicFrameLocks noGrp="1"/>
          </p:cNvGraphicFramePr>
          <p:nvPr>
            <p:ph type="tbl" idx="1"/>
          </p:nvPr>
        </p:nvGraphicFramePr>
        <p:xfrm>
          <a:off x="685800" y="1600200"/>
          <a:ext cx="7772400" cy="3238500"/>
        </p:xfrm>
        <a:graphic>
          <a:graphicData uri="http://schemas.openxmlformats.org/drawingml/2006/table">
            <a:tbl>
              <a:tblPr/>
              <a:tblGrid>
                <a:gridCol w="1943100"/>
                <a:gridCol w="1943100"/>
                <a:gridCol w="1943100"/>
                <a:gridCol w="1943100"/>
              </a:tblGrid>
              <a:tr h="990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7F1353"/>
                          </a:solidFill>
                          <a:effectLst/>
                          <a:latin typeface="Arial" charset="0"/>
                          <a:ea typeface="ヒラギノ角ゴ Pro W3" pitchFamily="1" charset="-128"/>
                        </a:rPr>
                        <a:t>Beginning</a:t>
                      </a:r>
                      <a:endParaRPr kumimoji="0" lang="en-US" sz="2600" b="0" i="0" u="none" strike="noStrike" cap="none" normalizeH="0" baseline="0" smtClean="0">
                        <a:ln>
                          <a:noFill/>
                        </a:ln>
                        <a:solidFill>
                          <a:srgbClr val="7F1353"/>
                        </a:solidFill>
                        <a:effectLst/>
                        <a:latin typeface="Arial" charset="0"/>
                        <a:ea typeface="ヒラギノ角ゴ Pro W3" pitchFamily="1"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7F1353"/>
                          </a:solidFill>
                          <a:effectLst/>
                          <a:latin typeface="Arial" charset="0"/>
                          <a:ea typeface="ヒラギノ角ゴ Pro W3" pitchFamily="1" charset="-128"/>
                        </a:rPr>
                        <a:t>Intermediate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7F1353"/>
                          </a:solidFill>
                          <a:effectLst/>
                          <a:latin typeface="Arial" charset="0"/>
                          <a:ea typeface="ヒラギノ角ゴ Pro W3" pitchFamily="1" charset="-128"/>
                        </a:rPr>
                        <a:t>Proficient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7F1353"/>
                          </a:solidFill>
                          <a:effectLst/>
                          <a:latin typeface="Arial" charset="0"/>
                          <a:ea typeface="ヒラギノ角ゴ Pro W3" pitchFamily="1" charset="-128"/>
                        </a:rPr>
                        <a:t>Advanced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479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7F1353"/>
                          </a:solidFill>
                          <a:effectLst/>
                          <a:latin typeface="Arial" charset="0"/>
                          <a:ea typeface="ヒラギノ角ゴ Pro W3" pitchFamily="1" charset="-128"/>
                        </a:rPr>
                        <a:t>Standards are for students with</a:t>
                      </a:r>
                      <a:r>
                        <a:rPr kumimoji="0" lang="en-US" sz="1400" b="1" i="0" u="none" strike="noStrike" cap="none" normalizeH="0" baseline="0" smtClean="0">
                          <a:ln>
                            <a:noFill/>
                          </a:ln>
                          <a:solidFill>
                            <a:srgbClr val="7F1353"/>
                          </a:solidFill>
                          <a:effectLst/>
                          <a:latin typeface="Arial" charset="0"/>
                          <a:ea typeface="ヒラギノ角ゴ Pro W3" pitchFamily="1" charset="-128"/>
                        </a:rPr>
                        <a:t> no or limited K-8 progression</a:t>
                      </a:r>
                      <a:r>
                        <a:rPr kumimoji="0" lang="en-US" sz="1400" b="0" i="0" u="none" strike="noStrike" cap="none" normalizeH="0" baseline="0" smtClean="0">
                          <a:ln>
                            <a:noFill/>
                          </a:ln>
                          <a:solidFill>
                            <a:srgbClr val="7F1353"/>
                          </a:solidFill>
                          <a:effectLst/>
                          <a:latin typeface="Arial" charset="0"/>
                          <a:ea typeface="ヒラギノ角ゴ Pro W3" pitchFamily="1" charset="-128"/>
                        </a:rPr>
                        <a:t> in the arts education discipline (dance, music, theatre arts, or visual arts).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7F1353"/>
                          </a:solidFill>
                          <a:effectLst/>
                          <a:latin typeface="Arial" charset="0"/>
                          <a:ea typeface="ヒラギノ角ゴ Pro W3" pitchFamily="1" charset="-128"/>
                        </a:rPr>
                        <a:t>Standards are for students who have had a </a:t>
                      </a:r>
                      <a:r>
                        <a:rPr kumimoji="0" lang="en-US" sz="1400" b="1" i="0" u="none" strike="noStrike" cap="none" normalizeH="0" baseline="0" smtClean="0">
                          <a:ln>
                            <a:noFill/>
                          </a:ln>
                          <a:solidFill>
                            <a:srgbClr val="7F1353"/>
                          </a:solidFill>
                          <a:effectLst/>
                          <a:latin typeface="Arial" charset="0"/>
                          <a:ea typeface="ヒラギノ角ゴ Pro W3" pitchFamily="1" charset="-128"/>
                        </a:rPr>
                        <a:t>complete K-8 progression or who have achieved beginning level standards </a:t>
                      </a:r>
                      <a:r>
                        <a:rPr kumimoji="0" lang="en-US" sz="1400" b="0" i="0" u="none" strike="noStrike" cap="none" normalizeH="0" baseline="0" smtClean="0">
                          <a:ln>
                            <a:noFill/>
                          </a:ln>
                          <a:solidFill>
                            <a:srgbClr val="7F1353"/>
                          </a:solidFill>
                          <a:effectLst/>
                          <a:latin typeface="Arial" charset="0"/>
                          <a:ea typeface="ヒラギノ角ゴ Pro W3" pitchFamily="1" charset="-128"/>
                        </a:rPr>
                        <a:t>in the discipline at the high school level.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7F1353"/>
                          </a:solidFill>
                          <a:effectLst/>
                          <a:latin typeface="Arial" charset="0"/>
                          <a:ea typeface="ヒラギノ角ゴ Pro W3" pitchFamily="1" charset="-128"/>
                        </a:rPr>
                        <a:t>Standards are for students who have </a:t>
                      </a:r>
                      <a:r>
                        <a:rPr kumimoji="0" lang="en-US" sz="1400" b="1" i="0" u="none" strike="noStrike" cap="none" normalizeH="0" baseline="0" smtClean="0">
                          <a:ln>
                            <a:noFill/>
                          </a:ln>
                          <a:solidFill>
                            <a:srgbClr val="7F1353"/>
                          </a:solidFill>
                          <a:effectLst/>
                          <a:latin typeface="Arial" charset="0"/>
                          <a:ea typeface="ヒラギノ角ゴ Pro W3" pitchFamily="1" charset="-128"/>
                        </a:rPr>
                        <a:t>achieved intermediate level standards</a:t>
                      </a:r>
                      <a:r>
                        <a:rPr kumimoji="0" lang="en-US" sz="1400" b="0" i="0" u="none" strike="noStrike" cap="none" normalizeH="0" baseline="0" smtClean="0">
                          <a:ln>
                            <a:noFill/>
                          </a:ln>
                          <a:solidFill>
                            <a:srgbClr val="7F1353"/>
                          </a:solidFill>
                          <a:effectLst/>
                          <a:latin typeface="Arial" charset="0"/>
                          <a:ea typeface="ヒラギノ角ゴ Pro W3" pitchFamily="1" charset="-128"/>
                        </a:rPr>
                        <a:t> in the discipline at the high school level.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7F1353"/>
                          </a:solidFill>
                          <a:effectLst/>
                          <a:latin typeface="Arial" charset="0"/>
                          <a:ea typeface="ヒラギノ角ゴ Pro W3" pitchFamily="1" charset="-128"/>
                        </a:rPr>
                        <a:t>Standards are for students who have </a:t>
                      </a:r>
                      <a:r>
                        <a:rPr kumimoji="0" lang="en-US" sz="1400" b="1" i="0" u="none" strike="noStrike" cap="none" normalizeH="0" baseline="0" smtClean="0">
                          <a:ln>
                            <a:noFill/>
                          </a:ln>
                          <a:solidFill>
                            <a:srgbClr val="7F1353"/>
                          </a:solidFill>
                          <a:effectLst/>
                          <a:latin typeface="Arial" charset="0"/>
                          <a:ea typeface="ヒラギノ角ゴ Pro W3" pitchFamily="1" charset="-128"/>
                        </a:rPr>
                        <a:t>achieved proficient level standards</a:t>
                      </a:r>
                      <a:r>
                        <a:rPr kumimoji="0" lang="en-US" sz="1400" b="0" i="0" u="none" strike="noStrike" cap="none" normalizeH="0" baseline="0" smtClean="0">
                          <a:ln>
                            <a:noFill/>
                          </a:ln>
                          <a:solidFill>
                            <a:srgbClr val="7F1353"/>
                          </a:solidFill>
                          <a:effectLst/>
                          <a:latin typeface="Arial" charset="0"/>
                          <a:ea typeface="ヒラギノ角ゴ Pro W3" pitchFamily="1" charset="-128"/>
                        </a:rPr>
                        <a:t> in the discipline at the high school level.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0436" name="Text Box 161"/>
          <p:cNvSpPr txBox="1">
            <a:spLocks noChangeArrowheads="1"/>
          </p:cNvSpPr>
          <p:nvPr/>
        </p:nvSpPr>
        <p:spPr bwMode="auto">
          <a:xfrm>
            <a:off x="990600" y="5029200"/>
            <a:ext cx="754380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1400" i="1"/>
              <a:t>Note: students of various proficiency levels may be served within the same class or course.</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normAutofit fontScale="90000"/>
          </a:bodyPr>
          <a:lstStyle/>
          <a:p>
            <a:pPr eaLnBrk="1" hangingPunct="1"/>
            <a:r>
              <a:rPr lang="en-US" dirty="0" smtClean="0">
                <a:latin typeface="Arial" pitchFamily="34" charset="0"/>
                <a:cs typeface="Arial" pitchFamily="34" charset="0"/>
              </a:rPr>
              <a:t>Wrap-up &amp; Next Steps</a:t>
            </a:r>
            <a:r>
              <a:rPr lang="en-US" dirty="0" smtClean="0">
                <a:latin typeface="Arial" pitchFamily="34" charset="0"/>
                <a:cs typeface="Arial" pitchFamily="34" charset="0"/>
              </a:rPr>
              <a:t/>
            </a:r>
            <a:br>
              <a:rPr lang="en-US" dirty="0" smtClean="0">
                <a:latin typeface="Arial" pitchFamily="34" charset="0"/>
                <a:cs typeface="Arial" pitchFamily="34" charset="0"/>
              </a:rPr>
            </a:br>
            <a:endParaRPr lang="en-US" dirty="0" smtClean="0">
              <a:latin typeface="Arial" pitchFamily="34" charset="0"/>
              <a:cs typeface="Arial" pitchFamily="34" charset="0"/>
            </a:endParaRPr>
          </a:p>
        </p:txBody>
      </p:sp>
      <p:sp>
        <p:nvSpPr>
          <p:cNvPr id="59395" name="Rectangle 3"/>
          <p:cNvSpPr>
            <a:spLocks noGrp="1" noChangeArrowheads="1"/>
          </p:cNvSpPr>
          <p:nvPr>
            <p:ph type="body" idx="1"/>
          </p:nvPr>
        </p:nvSpPr>
        <p:spPr>
          <a:xfrm>
            <a:off x="381000" y="1219200"/>
            <a:ext cx="7772400" cy="4800600"/>
          </a:xfrm>
        </p:spPr>
        <p:txBody>
          <a:bodyPr/>
          <a:lstStyle/>
          <a:p>
            <a:pPr lvl="1" eaLnBrk="1" hangingPunct="1">
              <a:buFontTx/>
              <a:buNone/>
            </a:pPr>
            <a:endParaRPr lang="en-US" sz="2000" dirty="0" smtClean="0">
              <a:latin typeface="Arial" pitchFamily="34" charset="0"/>
              <a:cs typeface="Arial" pitchFamily="34" charset="0"/>
            </a:endParaRPr>
          </a:p>
          <a:p>
            <a:pPr lvl="1" eaLnBrk="1" hangingPunct="1"/>
            <a:r>
              <a:rPr lang="en-US" sz="2800" dirty="0" smtClean="0">
                <a:latin typeface="Arial" pitchFamily="34" charset="0"/>
                <a:cs typeface="Arial" pitchFamily="34" charset="0"/>
              </a:rPr>
              <a:t>RBT</a:t>
            </a:r>
          </a:p>
          <a:p>
            <a:pPr lvl="1" eaLnBrk="1" hangingPunct="1"/>
            <a:endParaRPr lang="en-US" sz="2800" dirty="0" smtClean="0">
              <a:latin typeface="Arial" pitchFamily="34" charset="0"/>
              <a:cs typeface="Arial" pitchFamily="34" charset="0"/>
            </a:endParaRPr>
          </a:p>
          <a:p>
            <a:pPr lvl="1" eaLnBrk="1" hangingPunct="1"/>
            <a:r>
              <a:rPr lang="en-US" sz="2800" dirty="0" smtClean="0">
                <a:latin typeface="Arial" pitchFamily="34" charset="0"/>
                <a:cs typeface="Arial" pitchFamily="34" charset="0"/>
              </a:rPr>
              <a:t>21</a:t>
            </a:r>
            <a:r>
              <a:rPr lang="en-US" sz="2800" baseline="30000" dirty="0" smtClean="0">
                <a:latin typeface="Arial" pitchFamily="34" charset="0"/>
                <a:cs typeface="Arial" pitchFamily="34" charset="0"/>
              </a:rPr>
              <a:t>st</a:t>
            </a:r>
            <a:r>
              <a:rPr lang="en-US" sz="2800" dirty="0" smtClean="0">
                <a:latin typeface="Arial" pitchFamily="34" charset="0"/>
                <a:cs typeface="Arial" pitchFamily="34" charset="0"/>
              </a:rPr>
              <a:t> Century Skills</a:t>
            </a:r>
          </a:p>
          <a:p>
            <a:pPr lvl="1" eaLnBrk="1" hangingPunct="1"/>
            <a:endParaRPr lang="en-US" sz="2800" dirty="0" smtClean="0">
              <a:latin typeface="Arial" pitchFamily="34" charset="0"/>
              <a:cs typeface="Arial" pitchFamily="34" charset="0"/>
            </a:endParaRPr>
          </a:p>
          <a:p>
            <a:pPr lvl="1" eaLnBrk="1" hangingPunct="1"/>
            <a:r>
              <a:rPr lang="en-US" sz="2800" dirty="0" smtClean="0">
                <a:latin typeface="Arial" pitchFamily="34" charset="0"/>
                <a:cs typeface="Arial" pitchFamily="34" charset="0"/>
              </a:rPr>
              <a:t>History &amp; Culture</a:t>
            </a:r>
          </a:p>
          <a:p>
            <a:pPr lvl="1" eaLnBrk="1" hangingPunct="1"/>
            <a:endParaRPr lang="en-US" sz="2800" dirty="0" smtClean="0">
              <a:latin typeface="Arial" pitchFamily="34" charset="0"/>
              <a:cs typeface="Arial" pitchFamily="34" charset="0"/>
            </a:endParaRPr>
          </a:p>
          <a:p>
            <a:pPr lvl="1" eaLnBrk="1" hangingPunct="1"/>
            <a:r>
              <a:rPr lang="en-US" sz="2800" dirty="0" smtClean="0">
                <a:latin typeface="Arial" pitchFamily="34" charset="0"/>
                <a:cs typeface="Arial" pitchFamily="34" charset="0"/>
              </a:rPr>
              <a:t>Sequencing &amp; Progression</a:t>
            </a:r>
          </a:p>
          <a:p>
            <a:pPr lvl="2"/>
            <a:r>
              <a:rPr lang="en-US" sz="2800" dirty="0" smtClean="0">
                <a:latin typeface="Arial" pitchFamily="34" charset="0"/>
                <a:cs typeface="Arial" pitchFamily="34" charset="0"/>
              </a:rPr>
              <a:t>K-8 and High School Proficiency Levels</a:t>
            </a:r>
            <a:endParaRPr lang="en-US" sz="2800" dirty="0" smtClean="0">
              <a:latin typeface="Arial" pitchFamily="34" charset="0"/>
              <a:cs typeface="Arial" pitchFamily="34" charset="0"/>
            </a:endParaRPr>
          </a:p>
          <a:p>
            <a:pPr eaLnBrk="1" hangingPunct="1">
              <a:buFont typeface="Arial" pitchFamily="34" charset="0"/>
              <a:buNone/>
            </a:pPr>
            <a:endParaRPr lang="en-US" sz="2600" dirty="0" smtClean="0">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3000"/>
            <a:ext cx="8229600" cy="5105400"/>
          </a:xfrm>
        </p:spPr>
        <p:txBody>
          <a:bodyPr>
            <a:normAutofit/>
          </a:bodyPr>
          <a:lstStyle/>
          <a:p>
            <a:pPr algn="ctr">
              <a:buNone/>
            </a:pPr>
            <a:r>
              <a:rPr lang="en-US" sz="3200" b="1" dirty="0" smtClean="0"/>
              <a:t>Learning </a:t>
            </a:r>
            <a:r>
              <a:rPr lang="en-US" sz="3200" b="1" dirty="0" smtClean="0"/>
              <a:t>Outcomes</a:t>
            </a:r>
            <a:r>
              <a:rPr lang="en-US" b="1" dirty="0" smtClean="0"/>
              <a:t> </a:t>
            </a:r>
          </a:p>
          <a:p>
            <a:pPr>
              <a:buNone/>
            </a:pPr>
            <a:endParaRPr lang="en-US" sz="1500" b="1" dirty="0" smtClean="0"/>
          </a:p>
          <a:p>
            <a:pPr>
              <a:buNone/>
            </a:pPr>
            <a:r>
              <a:rPr lang="en-US" b="1" dirty="0" smtClean="0"/>
              <a:t>Participants will:</a:t>
            </a:r>
            <a:endParaRPr lang="en-US" b="1" dirty="0" smtClean="0"/>
          </a:p>
          <a:p>
            <a:pPr>
              <a:buNone/>
            </a:pPr>
            <a:r>
              <a:rPr lang="en-US" sz="2000" dirty="0" smtClean="0"/>
              <a:t>explore </a:t>
            </a:r>
            <a:r>
              <a:rPr lang="en-US" sz="2000" dirty="0" smtClean="0"/>
              <a:t>the relationship  between the new Essential Standards and the NC Standard Course of </a:t>
            </a:r>
            <a:r>
              <a:rPr lang="en-US" sz="2000" dirty="0" smtClean="0"/>
              <a:t>Study</a:t>
            </a:r>
          </a:p>
          <a:p>
            <a:pPr>
              <a:buNone/>
            </a:pPr>
            <a:endParaRPr lang="en-US" sz="2000" dirty="0" smtClean="0"/>
          </a:p>
          <a:p>
            <a:pPr>
              <a:buNone/>
            </a:pPr>
            <a:r>
              <a:rPr lang="en-US" sz="2000" dirty="0" smtClean="0"/>
              <a:t>u</a:t>
            </a:r>
            <a:r>
              <a:rPr lang="en-US" sz="2000" dirty="0" smtClean="0"/>
              <a:t>nderstand the construction of the standards with respect to Revised Bloom’s Taxonomy (RBT), 21</a:t>
            </a:r>
            <a:r>
              <a:rPr lang="en-US" sz="2000" baseline="30000" dirty="0" smtClean="0"/>
              <a:t>st</a:t>
            </a:r>
            <a:r>
              <a:rPr lang="en-US" sz="2000" dirty="0" smtClean="0"/>
              <a:t> century skills, History &amp; Culture, Sequencing/Progression</a:t>
            </a:r>
          </a:p>
          <a:p>
            <a:pPr>
              <a:buNone/>
            </a:pPr>
            <a:endParaRPr lang="en-US" sz="2000" dirty="0" smtClean="0"/>
          </a:p>
          <a:p>
            <a:pPr>
              <a:buNone/>
            </a:pPr>
            <a:r>
              <a:rPr lang="en-US" sz="2000" dirty="0" smtClean="0"/>
              <a:t>r</a:t>
            </a:r>
            <a:r>
              <a:rPr lang="en-US" sz="2000" dirty="0" smtClean="0"/>
              <a:t>eflect on the changes that will take place in their classroom as a result of the new Essential Standards</a:t>
            </a:r>
            <a:endParaRPr lang="en-US" sz="2000" dirty="0" smtClean="0"/>
          </a:p>
          <a:p>
            <a:endParaRPr lang="en-US" dirty="0"/>
          </a:p>
        </p:txBody>
      </p:sp>
      <p:sp>
        <p:nvSpPr>
          <p:cNvPr id="3" name="Title 2"/>
          <p:cNvSpPr>
            <a:spLocks noGrp="1"/>
          </p:cNvSpPr>
          <p:nvPr>
            <p:ph type="title"/>
          </p:nvPr>
        </p:nvSpPr>
        <p:spPr/>
        <p:txBody>
          <a:bodyPr>
            <a:noAutofit/>
          </a:bodyPr>
          <a:lstStyle/>
          <a:p>
            <a:r>
              <a:rPr lang="en-US" sz="3400" dirty="0" smtClean="0"/>
              <a:t>Module 2 – Exploring the Crosswalks</a:t>
            </a:r>
            <a:endParaRPr lang="en-US" sz="3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304800" y="304800"/>
            <a:ext cx="8534400" cy="990600"/>
          </a:xfrm>
        </p:spPr>
        <p:txBody>
          <a:bodyPr/>
          <a:lstStyle/>
          <a:p>
            <a:pPr eaLnBrk="1" hangingPunct="1"/>
            <a:r>
              <a:rPr lang="en-US" smtClean="0">
                <a:latin typeface="Arial" pitchFamily="34" charset="0"/>
                <a:cs typeface="Arial" pitchFamily="34" charset="0"/>
              </a:rPr>
              <a:t>Essential Standards Filters</a:t>
            </a:r>
          </a:p>
        </p:txBody>
      </p:sp>
      <p:graphicFrame>
        <p:nvGraphicFramePr>
          <p:cNvPr id="11" name="Content Placeholder 10"/>
          <p:cNvGraphicFramePr>
            <a:graphicFrameLocks noGrp="1"/>
          </p:cNvGraphicFramePr>
          <p:nvPr>
            <p:ph idx="1"/>
          </p:nvPr>
        </p:nvGraphicFramePr>
        <p:xfrm>
          <a:off x="457200" y="1524000"/>
          <a:ext cx="8229600" cy="4267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2"/>
          <p:cNvSpPr>
            <a:spLocks noGrp="1"/>
          </p:cNvSpPr>
          <p:nvPr>
            <p:ph type="title" idx="4294967295"/>
          </p:nvPr>
        </p:nvSpPr>
        <p:spPr>
          <a:xfrm>
            <a:off x="457200" y="381000"/>
            <a:ext cx="8229600" cy="762000"/>
          </a:xfrm>
          <a:solidFill>
            <a:srgbClr val="FFFFFF"/>
          </a:solidFill>
          <a:ln>
            <a:solidFill>
              <a:srgbClr val="000000"/>
            </a:solidFill>
            <a:miter lim="800000"/>
            <a:headEnd/>
            <a:tailEnd/>
          </a:ln>
        </p:spPr>
        <p:txBody>
          <a:bodyPr/>
          <a:lstStyle/>
          <a:p>
            <a:pPr eaLnBrk="1" hangingPunct="1"/>
            <a:r>
              <a:rPr lang="en-US" smtClean="0">
                <a:latin typeface="Arial" pitchFamily="34" charset="0"/>
                <a:cs typeface="Arial" pitchFamily="34" charset="0"/>
              </a:rPr>
              <a:t>Revised Bloom’s Taxonomy</a:t>
            </a:r>
          </a:p>
        </p:txBody>
      </p:sp>
      <p:sp>
        <p:nvSpPr>
          <p:cNvPr id="57347" name="Content Placeholder 3"/>
          <p:cNvSpPr>
            <a:spLocks noGrp="1"/>
          </p:cNvSpPr>
          <p:nvPr>
            <p:ph sz="half" idx="4294967295"/>
          </p:nvPr>
        </p:nvSpPr>
        <p:spPr>
          <a:xfrm>
            <a:off x="533400" y="1600200"/>
            <a:ext cx="5029200" cy="4343400"/>
          </a:xfrm>
          <a:solidFill>
            <a:srgbClr val="FFFFFF"/>
          </a:solidFill>
          <a:ln>
            <a:solidFill>
              <a:srgbClr val="000000"/>
            </a:solidFill>
            <a:miter lim="800000"/>
            <a:headEnd/>
            <a:tailEnd/>
          </a:ln>
        </p:spPr>
        <p:txBody>
          <a:bodyPr/>
          <a:lstStyle/>
          <a:p>
            <a:pPr eaLnBrk="1" hangingPunct="1"/>
            <a:r>
              <a:rPr lang="en-US" sz="2800" smtClean="0">
                <a:latin typeface="Arial" pitchFamily="34" charset="0"/>
                <a:cs typeface="Arial" pitchFamily="34" charset="0"/>
              </a:rPr>
              <a:t>Provides the framework used for all </a:t>
            </a:r>
            <a:r>
              <a:rPr lang="en-US" sz="2800" i="1" smtClean="0">
                <a:latin typeface="Arial" pitchFamily="34" charset="0"/>
                <a:cs typeface="Arial" pitchFamily="34" charset="0"/>
              </a:rPr>
              <a:t>NC Essential Standards</a:t>
            </a:r>
          </a:p>
          <a:p>
            <a:pPr eaLnBrk="1" hangingPunct="1"/>
            <a:r>
              <a:rPr lang="en-US" sz="2800" smtClean="0">
                <a:latin typeface="Arial" pitchFamily="34" charset="0"/>
                <a:cs typeface="Arial" pitchFamily="34" charset="0"/>
              </a:rPr>
              <a:t>Common language used for all Essential Standards</a:t>
            </a:r>
          </a:p>
          <a:p>
            <a:pPr eaLnBrk="1" hangingPunct="1"/>
            <a:r>
              <a:rPr lang="en-US" sz="2800" smtClean="0">
                <a:latin typeface="Arial" pitchFamily="34" charset="0"/>
                <a:cs typeface="Arial" pitchFamily="34" charset="0"/>
              </a:rPr>
              <a:t>Two-Dimensional:  Cognitive Process and Knowledge Dimension </a:t>
            </a:r>
          </a:p>
        </p:txBody>
      </p:sp>
      <p:pic>
        <p:nvPicPr>
          <p:cNvPr id="57348" name="Picture 5" descr="9780801319037">
            <a:hlinkClick r:id="rId3"/>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rot="746364">
            <a:off x="5537200" y="1771650"/>
            <a:ext cx="2700338" cy="35988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Revised Bloom’s Taxonomy</a:t>
            </a:r>
            <a:endParaRPr lang="en-US" dirty="0"/>
          </a:p>
        </p:txBody>
      </p:sp>
      <p:pic>
        <p:nvPicPr>
          <p:cNvPr id="6" name="Content Placeholder 5" descr="fx_Bloom_New.jpg"/>
          <p:cNvPicPr>
            <a:picLocks noGrp="1" noChangeAspect="1"/>
          </p:cNvPicPr>
          <p:nvPr>
            <p:ph idx="1"/>
          </p:nvPr>
        </p:nvPicPr>
        <p:blipFill>
          <a:blip r:embed="rId3" cstate="print"/>
          <a:stretch>
            <a:fillRect/>
          </a:stretch>
        </p:blipFill>
        <p:spPr>
          <a:xfrm>
            <a:off x="2445282" y="1905001"/>
            <a:ext cx="4405803" cy="381000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538472"/>
          </a:xfrm>
        </p:spPr>
        <p:txBody>
          <a:bodyPr>
            <a:normAutofit fontScale="92500" lnSpcReduction="10000"/>
          </a:bodyPr>
          <a:lstStyle/>
          <a:p>
            <a:r>
              <a:rPr lang="en-US" b="1" dirty="0" smtClean="0"/>
              <a:t>Remembering:</a:t>
            </a:r>
            <a:r>
              <a:rPr lang="en-US" dirty="0" smtClean="0"/>
              <a:t> can the student recall or remember the information? </a:t>
            </a:r>
            <a:endParaRPr lang="en-US" dirty="0" smtClean="0"/>
          </a:p>
          <a:p>
            <a:r>
              <a:rPr lang="en-US" b="1" dirty="0" smtClean="0"/>
              <a:t>Understanding</a:t>
            </a:r>
            <a:r>
              <a:rPr lang="en-US" b="1" dirty="0" smtClean="0"/>
              <a:t>:</a:t>
            </a:r>
            <a:r>
              <a:rPr lang="en-US" dirty="0" smtClean="0"/>
              <a:t> can the student explain ideas or concepts? </a:t>
            </a:r>
            <a:endParaRPr lang="en-US" dirty="0" smtClean="0"/>
          </a:p>
          <a:p>
            <a:r>
              <a:rPr lang="en-US" b="1" dirty="0" smtClean="0"/>
              <a:t>Applying</a:t>
            </a:r>
            <a:r>
              <a:rPr lang="en-US" dirty="0" smtClean="0"/>
              <a:t>: can the student use the information in a new way? </a:t>
            </a:r>
            <a:endParaRPr lang="en-US" dirty="0" smtClean="0"/>
          </a:p>
          <a:p>
            <a:r>
              <a:rPr lang="en-US" b="1" dirty="0" smtClean="0"/>
              <a:t>Analyzing</a:t>
            </a:r>
            <a:r>
              <a:rPr lang="en-US" dirty="0" smtClean="0"/>
              <a:t>: can the student distinguish between the different parts? </a:t>
            </a:r>
            <a:endParaRPr lang="en-US" dirty="0" smtClean="0"/>
          </a:p>
          <a:p>
            <a:r>
              <a:rPr lang="en-US" b="1" dirty="0" smtClean="0"/>
              <a:t>Evaluating</a:t>
            </a:r>
            <a:r>
              <a:rPr lang="en-US" dirty="0" smtClean="0"/>
              <a:t>: can the student justify a stand or decision? </a:t>
            </a:r>
            <a:endParaRPr lang="en-US" dirty="0" smtClean="0"/>
          </a:p>
          <a:p>
            <a:r>
              <a:rPr lang="en-US" b="1" dirty="0" smtClean="0"/>
              <a:t>Creating</a:t>
            </a:r>
            <a:r>
              <a:rPr lang="en-US" dirty="0" smtClean="0"/>
              <a:t>: can the student create new product or point of view? </a:t>
            </a:r>
            <a:endParaRPr lang="en-US" dirty="0"/>
          </a:p>
        </p:txBody>
      </p:sp>
      <p:sp>
        <p:nvSpPr>
          <p:cNvPr id="3" name="Title 2"/>
          <p:cNvSpPr>
            <a:spLocks noGrp="1"/>
          </p:cNvSpPr>
          <p:nvPr>
            <p:ph type="title"/>
          </p:nvPr>
        </p:nvSpPr>
        <p:spPr/>
        <p:txBody>
          <a:bodyPr/>
          <a:lstStyle/>
          <a:p>
            <a:pPr algn="ctr"/>
            <a:r>
              <a:rPr lang="en-US" dirty="0" smtClean="0"/>
              <a:t>Arts on the Pyramid</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04800" y="1481138"/>
          <a:ext cx="8534400" cy="4233863"/>
        </p:xfrm>
        <a:graphic>
          <a:graphicData uri="http://schemas.openxmlformats.org/drawingml/2006/table">
            <a:tbl>
              <a:tblPr firstRow="1" bandRow="1">
                <a:tableStyleId>{5C22544A-7EE6-4342-B048-85BDC9FD1C3A}</a:tableStyleId>
              </a:tblPr>
              <a:tblGrid>
                <a:gridCol w="5531556"/>
                <a:gridCol w="3002844"/>
              </a:tblGrid>
              <a:tr h="544487">
                <a:tc>
                  <a:txBody>
                    <a:bodyPr/>
                    <a:lstStyle/>
                    <a:p>
                      <a:pPr algn="ctr"/>
                      <a:r>
                        <a:rPr lang="en-US" dirty="0" smtClean="0"/>
                        <a:t>Essential Standard</a:t>
                      </a:r>
                      <a:endParaRPr lang="en-US" dirty="0"/>
                    </a:p>
                  </a:txBody>
                  <a:tcPr/>
                </a:tc>
                <a:tc>
                  <a:txBody>
                    <a:bodyPr/>
                    <a:lstStyle/>
                    <a:p>
                      <a:pPr algn="ctr"/>
                      <a:r>
                        <a:rPr lang="en-US" dirty="0" smtClean="0"/>
                        <a:t>Natural</a:t>
                      </a:r>
                      <a:r>
                        <a:rPr lang="en-US" baseline="0" dirty="0" smtClean="0"/>
                        <a:t> Cognitive Level</a:t>
                      </a:r>
                      <a:endParaRPr lang="en-US" dirty="0"/>
                    </a:p>
                  </a:txBody>
                  <a:tcPr/>
                </a:tc>
              </a:tr>
              <a:tr h="403785">
                <a:tc>
                  <a:txBody>
                    <a:bodyPr/>
                    <a:lstStyle/>
                    <a:p>
                      <a:pPr marL="0" marR="0" algn="l">
                        <a:spcBef>
                          <a:spcPts val="0"/>
                        </a:spcBef>
                        <a:spcAft>
                          <a:spcPts val="0"/>
                        </a:spcAft>
                      </a:pPr>
                      <a:r>
                        <a:rPr lang="en-US" sz="1800" b="1" dirty="0" smtClean="0">
                          <a:latin typeface="+mj-lt"/>
                          <a:ea typeface="Times New Roman"/>
                          <a:cs typeface="Times New Roman"/>
                        </a:rPr>
                        <a:t>Elem Music </a:t>
                      </a:r>
                      <a:r>
                        <a:rPr lang="en-US" sz="1800" dirty="0" smtClean="0">
                          <a:latin typeface="+mj-lt"/>
                          <a:ea typeface="Times New Roman"/>
                          <a:cs typeface="Times New Roman"/>
                        </a:rPr>
                        <a:t>- K.ML.1.5 = Illustrate</a:t>
                      </a:r>
                      <a:r>
                        <a:rPr lang="en-US" sz="1800" baseline="0" dirty="0" smtClean="0">
                          <a:latin typeface="+mj-lt"/>
                          <a:ea typeface="Times New Roman"/>
                          <a:cs typeface="Times New Roman"/>
                        </a:rPr>
                        <a:t> a steady beat</a:t>
                      </a:r>
                      <a:endParaRPr lang="en-US" sz="1800" dirty="0">
                        <a:latin typeface="+mj-lt"/>
                        <a:ea typeface="Times New Roman"/>
                        <a:cs typeface="Times New Roman"/>
                      </a:endParaRPr>
                    </a:p>
                  </a:txBody>
                  <a:tcPr marL="68580" marR="68580" marT="0" marB="0"/>
                </a:tc>
                <a:tc>
                  <a:txBody>
                    <a:bodyPr/>
                    <a:lstStyle/>
                    <a:p>
                      <a:pPr marL="0" marR="0" algn="ctr">
                        <a:spcBef>
                          <a:spcPts val="0"/>
                        </a:spcBef>
                        <a:spcAft>
                          <a:spcPts val="0"/>
                        </a:spcAft>
                      </a:pPr>
                      <a:r>
                        <a:rPr lang="en-US" sz="1800" dirty="0" smtClean="0">
                          <a:latin typeface="+mj-lt"/>
                          <a:ea typeface="Times New Roman"/>
                          <a:cs typeface="Times New Roman"/>
                        </a:rPr>
                        <a:t>Understanding</a:t>
                      </a:r>
                      <a:endParaRPr lang="en-US" sz="1800" dirty="0">
                        <a:latin typeface="+mj-lt"/>
                        <a:ea typeface="Times New Roman"/>
                        <a:cs typeface="Times New Roman"/>
                      </a:endParaRPr>
                    </a:p>
                  </a:txBody>
                  <a:tcPr marL="68580" marR="68580" marT="0" marB="0"/>
                </a:tc>
              </a:tr>
              <a:tr h="696943">
                <a:tc>
                  <a:txBody>
                    <a:bodyPr/>
                    <a:lstStyle/>
                    <a:p>
                      <a:pPr algn="l"/>
                      <a:r>
                        <a:rPr lang="en-US" b="1" dirty="0" smtClean="0"/>
                        <a:t>High</a:t>
                      </a:r>
                      <a:r>
                        <a:rPr lang="en-US" b="1" baseline="0" dirty="0" smtClean="0"/>
                        <a:t> Art </a:t>
                      </a:r>
                      <a:r>
                        <a:rPr lang="en-US" baseline="0" dirty="0" smtClean="0"/>
                        <a:t>- </a:t>
                      </a:r>
                      <a:r>
                        <a:rPr lang="en-US" dirty="0" smtClean="0"/>
                        <a:t>B.CX.1.4 = Interpret art in terms of cultural and ethnic context</a:t>
                      </a:r>
                      <a:endParaRPr lang="en-US" dirty="0"/>
                    </a:p>
                  </a:txBody>
                  <a:tcPr/>
                </a:tc>
                <a:tc>
                  <a:txBody>
                    <a:bodyPr/>
                    <a:lstStyle/>
                    <a:p>
                      <a:pPr algn="ctr"/>
                      <a:r>
                        <a:rPr lang="en-US" dirty="0" smtClean="0"/>
                        <a:t>Understanding</a:t>
                      </a:r>
                      <a:endParaRPr lang="en-US" dirty="0"/>
                    </a:p>
                  </a:txBody>
                  <a:tcPr/>
                </a:tc>
              </a:tr>
              <a:tr h="1294324">
                <a:tc>
                  <a:txBody>
                    <a:bodyPr/>
                    <a:lstStyle/>
                    <a:p>
                      <a:pPr algn="l"/>
                      <a:r>
                        <a:rPr lang="en-US" b="1" dirty="0" smtClean="0"/>
                        <a:t>Middle</a:t>
                      </a:r>
                      <a:r>
                        <a:rPr lang="en-US" b="1" baseline="0" dirty="0" smtClean="0"/>
                        <a:t> Dance </a:t>
                      </a:r>
                      <a:r>
                        <a:rPr lang="en-US" baseline="0" dirty="0" smtClean="0"/>
                        <a:t>– 8.CP.1. = </a:t>
                      </a:r>
                      <a:r>
                        <a:rPr kumimoji="0" lang="en-US" sz="1800" kern="1200" dirty="0" smtClean="0">
                          <a:solidFill>
                            <a:schemeClr val="dk1"/>
                          </a:solidFill>
                          <a:latin typeface="+mn-lt"/>
                          <a:ea typeface="+mn-ea"/>
                          <a:cs typeface="+mn-cs"/>
                        </a:rPr>
                        <a:t>Create dances that fulfill aesthetic criteria including: … communication of the intent of the choreographer.</a:t>
                      </a:r>
                      <a:endParaRPr lang="en-US" dirty="0"/>
                    </a:p>
                  </a:txBody>
                  <a:tcPr/>
                </a:tc>
                <a:tc>
                  <a:txBody>
                    <a:bodyPr/>
                    <a:lstStyle/>
                    <a:p>
                      <a:pPr algn="ctr"/>
                      <a:r>
                        <a:rPr lang="en-US" dirty="0" smtClean="0"/>
                        <a:t>Creating</a:t>
                      </a:r>
                      <a:endParaRPr lang="en-US" dirty="0"/>
                    </a:p>
                  </a:txBody>
                  <a:tcPr/>
                </a:tc>
              </a:tr>
              <a:tr h="12943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High</a:t>
                      </a:r>
                      <a:r>
                        <a:rPr lang="en-US" b="1" baseline="0" dirty="0" smtClean="0"/>
                        <a:t> Theatre </a:t>
                      </a:r>
                      <a:r>
                        <a:rPr lang="en-US" baseline="0" dirty="0" smtClean="0"/>
                        <a:t>– P.A.1.2 = </a:t>
                      </a:r>
                      <a:r>
                        <a:rPr lang="en-US" sz="1800" kern="1200" dirty="0" smtClean="0">
                          <a:solidFill>
                            <a:schemeClr val="tx1"/>
                          </a:solidFill>
                          <a:latin typeface="+mn-lt"/>
                          <a:ea typeface="+mn-ea"/>
                          <a:cs typeface="+mn-cs"/>
                        </a:rPr>
                        <a:t>Distinguish the evolution of written texts to theatrical performances</a:t>
                      </a:r>
                    </a:p>
                    <a:p>
                      <a:pPr algn="l"/>
                      <a:endParaRPr lang="en-US" dirty="0"/>
                    </a:p>
                  </a:txBody>
                  <a:tcPr/>
                </a:tc>
                <a:tc>
                  <a:txBody>
                    <a:bodyPr/>
                    <a:lstStyle/>
                    <a:p>
                      <a:pPr algn="ctr"/>
                      <a:r>
                        <a:rPr lang="en-US" dirty="0" smtClean="0"/>
                        <a:t>Analyzing</a:t>
                      </a:r>
                      <a:endParaRPr lang="en-US" dirty="0"/>
                    </a:p>
                  </a:txBody>
                  <a:tcPr/>
                </a:tc>
              </a:tr>
            </a:tbl>
          </a:graphicData>
        </a:graphic>
      </p:graphicFrame>
      <p:sp>
        <p:nvSpPr>
          <p:cNvPr id="3" name="Title 2"/>
          <p:cNvSpPr>
            <a:spLocks noGrp="1"/>
          </p:cNvSpPr>
          <p:nvPr>
            <p:ph type="title"/>
          </p:nvPr>
        </p:nvSpPr>
        <p:spPr/>
        <p:txBody>
          <a:bodyPr>
            <a:normAutofit fontScale="90000"/>
          </a:bodyPr>
          <a:lstStyle/>
          <a:p>
            <a:pPr algn="ctr"/>
            <a:r>
              <a:rPr lang="en-US" dirty="0" smtClean="0"/>
              <a:t>Arts on the </a:t>
            </a:r>
            <a:r>
              <a:rPr lang="en-US" dirty="0" smtClean="0"/>
              <a:t>Pyramid - Examples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800" b="1" dirty="0" smtClean="0"/>
              <a:t>Global Awareness</a:t>
            </a:r>
          </a:p>
          <a:p>
            <a:r>
              <a:rPr lang="en-US" sz="2800" b="1" dirty="0" smtClean="0"/>
              <a:t>Financial Economic</a:t>
            </a:r>
            <a:r>
              <a:rPr lang="en-US" sz="2800" b="1" dirty="0" smtClean="0"/>
              <a:t>, Business and Entrepreneurial </a:t>
            </a:r>
            <a:r>
              <a:rPr lang="en-US" sz="2800" b="1" dirty="0" smtClean="0"/>
              <a:t>Literacy</a:t>
            </a:r>
          </a:p>
          <a:p>
            <a:r>
              <a:rPr lang="en-US" sz="2800" b="1" dirty="0" smtClean="0"/>
              <a:t>Civic Literacy</a:t>
            </a:r>
          </a:p>
          <a:p>
            <a:r>
              <a:rPr lang="en-US" sz="2800" b="1" dirty="0" smtClean="0"/>
              <a:t>Health Literacy</a:t>
            </a:r>
          </a:p>
          <a:p>
            <a:r>
              <a:rPr lang="en-US" sz="2800" b="1" dirty="0" smtClean="0"/>
              <a:t>Environmental Literacy</a:t>
            </a:r>
          </a:p>
          <a:p>
            <a:pPr algn="ctr">
              <a:buNone/>
            </a:pPr>
            <a:r>
              <a:rPr lang="en-US" sz="3600" b="1" dirty="0" smtClean="0"/>
              <a:t>Standard IIID on the Teacher Evaluation Instrument</a:t>
            </a:r>
            <a:endParaRPr lang="en-US" sz="3600" b="1" dirty="0"/>
          </a:p>
        </p:txBody>
      </p:sp>
      <p:sp>
        <p:nvSpPr>
          <p:cNvPr id="3" name="Title 2"/>
          <p:cNvSpPr>
            <a:spLocks noGrp="1"/>
          </p:cNvSpPr>
          <p:nvPr>
            <p:ph type="title"/>
          </p:nvPr>
        </p:nvSpPr>
        <p:spPr/>
        <p:txBody>
          <a:bodyPr>
            <a:normAutofit fontScale="90000"/>
          </a:bodyPr>
          <a:lstStyle/>
          <a:p>
            <a:r>
              <a:rPr lang="en-US" dirty="0" smtClean="0"/>
              <a:t>21</a:t>
            </a:r>
            <a:r>
              <a:rPr lang="en-US" baseline="30000" dirty="0" smtClean="0"/>
              <a:t>st</a:t>
            </a:r>
            <a:r>
              <a:rPr lang="en-US" dirty="0" smtClean="0"/>
              <a:t> Century Skills – Interdisciplinary Themes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lvl="1">
              <a:buFont typeface="Wingdings" pitchFamily="2" charset="2"/>
              <a:buChar char="Ø"/>
            </a:pPr>
            <a:r>
              <a:rPr lang="en-US" sz="5400" dirty="0" smtClean="0"/>
              <a:t>Communication</a:t>
            </a:r>
          </a:p>
          <a:p>
            <a:pPr lvl="1">
              <a:buFont typeface="Wingdings" pitchFamily="2" charset="2"/>
              <a:buChar char="Ø"/>
            </a:pPr>
            <a:r>
              <a:rPr lang="en-US" sz="5400" dirty="0" smtClean="0"/>
              <a:t>Collaboration</a:t>
            </a:r>
          </a:p>
          <a:p>
            <a:pPr lvl="1">
              <a:buFont typeface="Wingdings" pitchFamily="2" charset="2"/>
              <a:buChar char="Ø"/>
            </a:pPr>
            <a:r>
              <a:rPr lang="en-US" sz="5400" dirty="0" smtClean="0"/>
              <a:t>Creativity</a:t>
            </a:r>
          </a:p>
          <a:p>
            <a:pPr lvl="1">
              <a:buFont typeface="Wingdings" pitchFamily="2" charset="2"/>
              <a:buChar char="Ø"/>
            </a:pPr>
            <a:r>
              <a:rPr lang="en-US" sz="5400" dirty="0" smtClean="0"/>
              <a:t>Connections</a:t>
            </a:r>
            <a:endParaRPr lang="en-US" sz="5400" dirty="0"/>
          </a:p>
        </p:txBody>
      </p:sp>
      <p:sp>
        <p:nvSpPr>
          <p:cNvPr id="3" name="Title 2"/>
          <p:cNvSpPr>
            <a:spLocks noGrp="1"/>
          </p:cNvSpPr>
          <p:nvPr>
            <p:ph type="title"/>
          </p:nvPr>
        </p:nvSpPr>
        <p:spPr/>
        <p:txBody>
          <a:bodyPr/>
          <a:lstStyle/>
          <a:p>
            <a:r>
              <a:rPr lang="en-US" dirty="0" smtClean="0"/>
              <a:t>21</a:t>
            </a:r>
            <a:r>
              <a:rPr lang="en-US" baseline="30000" dirty="0" smtClean="0"/>
              <a:t>st</a:t>
            </a:r>
            <a:r>
              <a:rPr lang="en-US" dirty="0" smtClean="0"/>
              <a:t> Century Skills</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206</TotalTime>
  <Words>2170</Words>
  <Application>Microsoft Office PowerPoint</Application>
  <PresentationFormat>On-screen Show (4:3)</PresentationFormat>
  <Paragraphs>170</Paragraphs>
  <Slides>15</Slides>
  <Notes>14</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Concourse</vt:lpstr>
      <vt:lpstr>Common Core  Essential Standards  in the Arts</vt:lpstr>
      <vt:lpstr>Module 2 – Exploring the Crosswalks</vt:lpstr>
      <vt:lpstr>Essential Standards Filters</vt:lpstr>
      <vt:lpstr>Revised Bloom’s Taxonomy</vt:lpstr>
      <vt:lpstr>Revised Bloom’s Taxonomy</vt:lpstr>
      <vt:lpstr>Arts on the Pyramid</vt:lpstr>
      <vt:lpstr>Arts on the Pyramid - Examples</vt:lpstr>
      <vt:lpstr>21st Century Skills – Interdisciplinary Themes</vt:lpstr>
      <vt:lpstr>21st Century Skills</vt:lpstr>
      <vt:lpstr>Partnership for  21st Century Skills (P21)</vt:lpstr>
      <vt:lpstr>P21 Resources</vt:lpstr>
      <vt:lpstr>History and Culture</vt:lpstr>
      <vt:lpstr>Sequencing and Progression </vt:lpstr>
      <vt:lpstr>HS Proficiency Levels</vt:lpstr>
      <vt:lpstr>Wrap-up &amp; Next Steps </vt:lpstr>
    </vt:vector>
  </TitlesOfParts>
  <Company>Wake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Common Core  Essential Standards  in the Arts</dc:title>
  <dc:creator>elizabeth_droessler</dc:creator>
  <cp:lastModifiedBy>elizabeth_droessler</cp:lastModifiedBy>
  <cp:revision>18</cp:revision>
  <dcterms:created xsi:type="dcterms:W3CDTF">2011-09-14T12:29:00Z</dcterms:created>
  <dcterms:modified xsi:type="dcterms:W3CDTF">2011-09-20T22:53:12Z</dcterms:modified>
</cp:coreProperties>
</file>